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57.xml.rels" ContentType="application/vnd.openxmlformats-package.relationships+xml"/>
  <Override PartName="/ppt/slides/_rels/slide55.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45.xml.rels" ContentType="application/vnd.openxmlformats-package.relationships+xml"/>
  <Override PartName="/ppt/slides/_rels/slide50.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6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5.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20.png" ContentType="image/png"/>
  <Override PartName="/ppt/media/image12.png" ContentType="image/png"/>
  <Override PartName="/ppt/media/image3.png" ContentType="image/png"/>
  <Override PartName="/ppt/media/image8.png" ContentType="image/png"/>
  <Override PartName="/ppt/media/image11.png" ContentType="image/png"/>
  <Override PartName="/ppt/media/image2.png" ContentType="image/png"/>
  <Override PartName="/ppt/media/image7.png" ContentType="image/png"/>
  <Override PartName="/ppt/media/image16.png" ContentType="image/png"/>
  <Override PartName="/ppt/media/image17.jpeg" ContentType="image/jpeg"/>
  <Override PartName="/ppt/media/image25.jpeg" ContentType="image/jpeg"/>
  <Override PartName="/ppt/media/image24.png" ContentType="image/png"/>
  <Override PartName="/ppt/media/image18.jpeg" ContentType="image/jpeg"/>
  <Override PartName="/ppt/media/image22.png" ContentType="image/png"/>
  <Override PartName="/ppt/media/image6.png" ContentType="image/png"/>
  <Override PartName="/ppt/media/image21.png" ContentType="image/png"/>
  <Override PartName="/ppt/media/image19.png" ContentType="image/png"/>
  <Override PartName="/ppt/media/image15.jpeg" ContentType="image/jpeg"/>
  <Override PartName="/ppt/media/image10.png" ContentType="image/png"/>
  <Override PartName="/ppt/media/image1.png" ContentType="image/png"/>
  <Override PartName="/ppt/media/image23.png" ContentType="image/png"/>
  <Override PartName="/ppt/media/image14.jpeg" ContentType="image/jpeg"/>
  <Override PartName="/ppt/media/image5.png" ContentType="image/png"/>
  <Override PartName="/ppt/media/image2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indent="0" algn="ctr">
              <a:buNone/>
            </a:pPr>
            <a:endParaRPr b="0" lang="en-IN" sz="3200" spc="-1" strike="noStrike">
              <a:solidFill>
                <a:srgbClr val="ffffff"/>
              </a:solidFill>
              <a:latin typeface="Arial"/>
            </a:endParaRPr>
          </a:p>
        </p:txBody>
      </p:sp>
      <p:sp>
        <p:nvSpPr>
          <p:cNvPr id="4" name="PlaceHolder 3"/>
          <p:cNvSpPr>
            <a:spLocks noGrp="1"/>
          </p:cNvSpPr>
          <p:nvPr>
            <p:ph type="sldNum" idx="1"/>
          </p:nvPr>
        </p:nvSpPr>
        <p:spPr/>
        <p:txBody>
          <a:bodyPr/>
          <a:p>
            <a:fld id="{7C617BA6-D01E-4619-86A6-08B7F1747848}"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7BFDBD39-0304-48AD-95BE-953D771ACDB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105F35D4-CAEB-4D95-B8A8-E5E7F06A6575}"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6AB94B4D-0262-444E-BA0B-69D3EC7047F6}"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DCA9CB4A-8D6D-48FF-862E-66B3B60BA6E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151041B1-1850-4737-BCAF-164845172F62}"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15"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4" name="PlaceHolder 3"/>
          <p:cNvSpPr>
            <a:spLocks noGrp="1"/>
          </p:cNvSpPr>
          <p:nvPr>
            <p:ph type="sldNum" idx="5"/>
          </p:nvPr>
        </p:nvSpPr>
        <p:spPr/>
        <p:txBody>
          <a:bodyPr/>
          <a:p>
            <a:fld id="{F4749F81-1E8A-416A-AC45-DECE9297C23C}"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21"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22"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en-IN" sz="1400" spc="-1" strike="noStrike">
              <a:solidFill>
                <a:srgbClr val="000000"/>
              </a:solidFill>
              <a:latin typeface="Arial"/>
            </a:endParaRPr>
          </a:p>
        </p:txBody>
      </p:sp>
      <p:sp>
        <p:nvSpPr>
          <p:cNvPr id="5" name="PlaceHolder 4"/>
          <p:cNvSpPr>
            <a:spLocks noGrp="1"/>
          </p:cNvSpPr>
          <p:nvPr>
            <p:ph type="sldNum" idx="6"/>
          </p:nvPr>
        </p:nvSpPr>
        <p:spPr/>
        <p:txBody>
          <a:bodyPr/>
          <a:p>
            <a:fld id="{5C33229C-022C-4101-B65A-9DA3D10F106A}"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IN" sz="1400" spc="-1" strike="noStrike">
              <a:solidFill>
                <a:srgbClr val="000000"/>
              </a:solidFill>
              <a:latin typeface="Arial"/>
            </a:endParaRPr>
          </a:p>
        </p:txBody>
      </p:sp>
      <p:sp>
        <p:nvSpPr>
          <p:cNvPr id="3" name="PlaceHolder 2"/>
          <p:cNvSpPr>
            <a:spLocks noGrp="1"/>
          </p:cNvSpPr>
          <p:nvPr>
            <p:ph type="sldNum" idx="7"/>
          </p:nvPr>
        </p:nvSpPr>
        <p:spPr/>
        <p:txBody>
          <a:bodyPr/>
          <a:p>
            <a:fld id="{7312619E-C545-493C-9566-F12A2919416F}"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0DEEDCE0-C5D2-4246-ACD5-930B39620513}"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9B42813F-FBBC-4B80-8500-BC6AE6BC102E}"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n-IN" sz="5200" spc="-1" strike="noStrike">
                <a:solidFill>
                  <a:srgbClr val="000000"/>
                </a:solidFill>
                <a:latin typeface="Arial"/>
              </a:rPr>
              <a:t>Click to edit the title text format</a:t>
            </a:r>
            <a:endParaRPr b="0" lang="en-IN"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35CF50DF-E003-4C30-86FE-71A3C0BCD3BA}"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1" name="Google Shape;36;p9"/>
          <p:cNvSpPr/>
          <p:nvPr/>
        </p:nvSpPr>
        <p:spPr>
          <a:xfrm>
            <a:off x="4572000" y="0"/>
            <a:ext cx="4571640" cy="5143320"/>
          </a:xfrm>
          <a:prstGeom prst="rect">
            <a:avLst/>
          </a:prstGeom>
          <a:solidFill>
            <a:schemeClr val="dk2"/>
          </a:solidFill>
          <a:ln w="0">
            <a:noFill/>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n-IN" sz="4200" spc="-1" strike="noStrike">
                <a:solidFill>
                  <a:srgbClr val="000000"/>
                </a:solidFill>
                <a:latin typeface="Arial"/>
              </a:rPr>
              <a:t>Click to edit the title text format</a:t>
            </a:r>
            <a:endParaRPr b="0" lang="en-IN" sz="4200" spc="-1" strike="noStrike">
              <a:solidFill>
                <a:srgbClr val="000000"/>
              </a:solidFill>
              <a:latin typeface="Arial"/>
            </a:endParaRPr>
          </a:p>
        </p:txBody>
      </p:sp>
      <p:sp>
        <p:nvSpPr>
          <p:cNvPr id="33" name="PlaceHolder 2"/>
          <p:cNvSpPr>
            <a:spLocks noGrp="1"/>
          </p:cNvSpPr>
          <p:nvPr>
            <p:ph type="body"/>
          </p:nvPr>
        </p:nvSpPr>
        <p:spPr>
          <a:xfrm>
            <a:off x="4939560" y="724320"/>
            <a:ext cx="3836520" cy="3694680"/>
          </a:xfrm>
          <a:prstGeom prst="rect">
            <a:avLst/>
          </a:prstGeom>
          <a:noFill/>
          <a:ln w="0">
            <a:noFill/>
          </a:ln>
        </p:spPr>
        <p:txBody>
          <a:bodyPr lIns="91440" rIns="91440" tIns="91440" bIns="91440" anchor="ctr">
            <a:normAutofit fontScale="87222" lnSpcReduction="10000"/>
          </a:bodyPr>
          <a:p>
            <a:pPr marL="432000" indent="-324000">
              <a:spcBef>
                <a:spcPts val="1417"/>
              </a:spcBef>
              <a:buClr>
                <a:srgbClr val="ffffff"/>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34"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FAA600B5-7154-4F2B-BF62-410456A6FC53}"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1111"/>
          </a:bodyPr>
          <a:p>
            <a:pPr marL="432000" indent="-324000">
              <a:spcBef>
                <a:spcPts val="1417"/>
              </a:spcBef>
              <a:buClr>
                <a:srgbClr val="ffffff"/>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36"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0778FFA3-C351-4C05-B5DC-64622A004498}"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fontScale="98341"/>
          </a:bodyPr>
          <a:p>
            <a:pPr indent="0" algn="ctr">
              <a:lnSpc>
                <a:spcPct val="100000"/>
              </a:lnSpc>
              <a:buNone/>
            </a:pPr>
            <a:r>
              <a:rPr b="0" lang="en-IN" sz="12000" spc="-1" strike="noStrike">
                <a:solidFill>
                  <a:schemeClr val="dk1"/>
                </a:solidFill>
                <a:latin typeface="Arial"/>
                <a:ea typeface="Arial"/>
              </a:rPr>
              <a:t>xx%</a:t>
            </a:r>
            <a:endParaRPr b="0" lang="en-IN" sz="12000" spc="-1" strike="noStrike">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50000" lnSpcReduction="20000"/>
          </a:bodyPr>
          <a:p>
            <a:pPr marL="432000" indent="-324000">
              <a:spcBef>
                <a:spcPts val="1417"/>
              </a:spcBef>
              <a:buClr>
                <a:srgbClr val="ffffff"/>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7"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620828F4-85DE-4128-A5EC-3B26DA88EB50}"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A80649CE-A97F-4AC9-9654-18DD26E22CB8}"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10"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D4F7C9C7-EA53-49F0-BC42-3C232D269582}"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12"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ffffff"/>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13"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8395C748-8FDF-4CC2-9060-10A357E8D09D}"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17"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8"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19"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95C9DCDD-9692-4C94-B45E-9350684CF718}"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4"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0D385D0E-0938-46FA-9F28-C86308AD90D9}"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buNone/>
            </a:pPr>
            <a:r>
              <a:rPr b="0" lang="en-IN" sz="2400" spc="-1" strike="noStrike">
                <a:solidFill>
                  <a:srgbClr val="000000"/>
                </a:solidFill>
                <a:latin typeface="Arial"/>
              </a:rPr>
              <a:t>Click to edit the title text format</a:t>
            </a:r>
            <a:endParaRPr b="0" lang="en-IN" sz="2400" spc="-1" strike="noStrike">
              <a:solidFill>
                <a:srgbClr val="000000"/>
              </a:solidFill>
              <a:latin typeface="Arial"/>
            </a:endParaRPr>
          </a:p>
        </p:txBody>
      </p:sp>
      <p:sp>
        <p:nvSpPr>
          <p:cNvPr id="27"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5861"/>
          </a:bodyPr>
          <a:p>
            <a:pPr marL="432000" indent="-324000">
              <a:spcBef>
                <a:spcPts val="1417"/>
              </a:spcBef>
              <a:buClr>
                <a:srgbClr val="ffffff"/>
              </a:buClr>
              <a:buSzPct val="45000"/>
              <a:buFont typeface="Wingdings" charset="2"/>
              <a:buChar char=""/>
            </a:pPr>
            <a:r>
              <a:rPr b="0" lang="en-IN" sz="1200" spc="-1" strike="noStrike">
                <a:solidFill>
                  <a:srgbClr val="000000"/>
                </a:solidFill>
                <a:latin typeface="Arial"/>
              </a:rPr>
              <a:t>Click to edit the outline text format</a:t>
            </a:r>
            <a:endParaRPr b="0" lang="en-IN" sz="1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200" spc="-1" strike="noStrike">
                <a:solidFill>
                  <a:srgbClr val="000000"/>
                </a:solidFill>
                <a:latin typeface="Arial"/>
              </a:rPr>
              <a:t>Second Outline Level</a:t>
            </a:r>
            <a:endParaRPr b="0" lang="en-IN" sz="1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200" spc="-1" strike="noStrike">
                <a:solidFill>
                  <a:srgbClr val="000000"/>
                </a:solidFill>
                <a:latin typeface="Arial"/>
              </a:rPr>
              <a:t>Third Outline Level</a:t>
            </a:r>
            <a:endParaRPr b="0" lang="en-IN" sz="1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200" spc="-1" strike="noStrike">
                <a:solidFill>
                  <a:srgbClr val="000000"/>
                </a:solidFill>
                <a:latin typeface="Arial"/>
              </a:rPr>
              <a:t>Fourth Outline Level</a:t>
            </a:r>
            <a:endParaRPr b="0" lang="en-IN" sz="1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200" spc="-1" strike="noStrike">
                <a:solidFill>
                  <a:srgbClr val="000000"/>
                </a:solidFill>
                <a:latin typeface="Arial"/>
              </a:rPr>
              <a:t>Fifth Outline Level</a:t>
            </a:r>
            <a:endParaRPr b="0" lang="en-IN" sz="1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200" spc="-1" strike="noStrike">
                <a:solidFill>
                  <a:srgbClr val="000000"/>
                </a:solidFill>
                <a:latin typeface="Arial"/>
              </a:rPr>
              <a:t>Sixth Outline Level</a:t>
            </a:r>
            <a:endParaRPr b="0" lang="en-IN" sz="1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200" spc="-1" strike="noStrike">
                <a:solidFill>
                  <a:srgbClr val="000000"/>
                </a:solidFill>
                <a:latin typeface="Arial"/>
              </a:rPr>
              <a:t>Seventh Outline Level</a:t>
            </a:r>
            <a:endParaRPr b="0" lang="en-IN" sz="1200" spc="-1" strike="noStrike">
              <a:solidFill>
                <a:srgbClr val="000000"/>
              </a:solidFill>
              <a:latin typeface="Arial"/>
            </a:endParaRPr>
          </a:p>
        </p:txBody>
      </p:sp>
      <p:sp>
        <p:nvSpPr>
          <p:cNvPr id="28"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CA38F87F-FD9D-4350-BE41-189C8FC668FA}"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30"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lt2"/>
                </a:solidFill>
                <a:latin typeface="Arial"/>
                <a:ea typeface="Arial"/>
              </a:defRPr>
            </a:lvl1pPr>
          </a:lstStyle>
          <a:p>
            <a:pPr indent="0" algn="r">
              <a:lnSpc>
                <a:spcPct val="100000"/>
              </a:lnSpc>
              <a:buNone/>
              <a:tabLst>
                <a:tab algn="l" pos="0"/>
              </a:tabLst>
            </a:pPr>
            <a:fld id="{F0457103-81BB-4359-98CA-2C6711DBDACD}" type="slidenum">
              <a:rPr b="0" lang="en" sz="1000" spc="-1" strike="noStrike">
                <a:solidFill>
                  <a:schemeClr val="lt2"/>
                </a:solidFill>
                <a:latin typeface="Arial"/>
                <a:ea typeface="Arial"/>
              </a:rPr>
              <a:t>&lt;number&gt;</a:t>
            </a:fld>
            <a:endParaRPr b="0" lang="en-IN"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www.notion.so/LR-Table-90266e3c3c794b719b0beddb3b7329e3" TargetMode="External"/><Relationship Id="rId2"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hyperlink" Target="/ppt/slides/slide66.xml" TargetMode="External"/><Relationship Id="rId2" Type="http://schemas.openxmlformats.org/officeDocument/2006/relationships/image" Target="../media/image7.png"/><Relationship Id="rId3"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hyperlink" Target="/ppt/slides/slide64.xml" TargetMode="External"/><Relationship Id="rId2" Type="http://schemas.openxmlformats.org/officeDocument/2006/relationships/hyperlink" Target="/ppt/slides/slide65.xml" TargetMode="External"/><Relationship Id="rId3"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hyperlink" Target="https://www.kaggle.com/datasets/sayangoswami/reddit-memes-dataset" TargetMode="External"/><Relationship Id="rId2" Type="http://schemas.openxmlformats.org/officeDocument/2006/relationships/hyperlink" Target="/ppt/slides/slide65.xml" TargetMode="External"/><Relationship Id="rId3" Type="http://schemas.openxmlformats.org/officeDocument/2006/relationships/hyperlink" Target="https://www.kaggle.com/datasets/parthplc/facebook-hateful-meme-dataset" TargetMode="External"/><Relationship Id="rId4" Type="http://schemas.openxmlformats.org/officeDocument/2006/relationships/hyperlink" Target="/ppt/slides/slide64.xml" TargetMode="External"/><Relationship Id="rId5" Type="http://schemas.openxmlformats.org/officeDocument/2006/relationships/image" Target="../media/image8.png"/><Relationship Id="rId6" Type="http://schemas.openxmlformats.org/officeDocument/2006/relationships/hyperlink" Target="/ppt/slides/slide64.xml" TargetMode="External"/><Relationship Id="rId7"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9.png"/><Relationship Id="rId3"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ppt/slides/slide66.xml" TargetMode="External"/><Relationship Id="rId3"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hyperlink" Target="https://www.google.com/url?sa=i&amp;url=https%3A%2F%2F9gag.com%2Fgag%2FavQXwn5&amp;psig=AOvVaw08QVUdm0Ltb3HYVPXqrkmG&amp;ust=1693655352980000&amp;source=images&amp;cd=vfe&amp;opi=89978449&amp;ved=0CBEQjRxqFwoTCPD8pfyriYEDFQAAAAAdAAAAABAE" TargetMode="External"/><Relationship Id="rId4" Type="http://schemas.openxmlformats.org/officeDocument/2006/relationships/slideLayout" Target="../slideLayouts/slideLayout5.xml"/>
</Relationships>
</file>

<file path=ppt/slides/_rels/slide23.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13.png"/><Relationship Id="rId3" Type="http://schemas.openxmlformats.org/officeDocument/2006/relationships/hyperlink" Target="https://www.google.com/imgres?imgurl=https%3A%2F%2Fi.redd.it%2Fu8l1jyz1bx231.png&amp;tbnid=oEYXIrbjLAMshM&amp;vet=12ahUKEwjh8fylrImBAxVVyKACHZlCCBcQMygDegQIARBU..i&amp;imgrefurl=https%3A%2F%2Fwww.reddit.com%2Fr%2Fdankmemes%2Fcomments%2Fbxtpsw%2Fme_the_boys_at_2am_looking_for_beans%2F&amp;docid=nD6XR41k9JNzjM&amp;w=1283&amp;h=644&amp;q=me%20and%20my%20boys%20at%202am%20looking%20for%20beans&amp;ved=2ahUKEwjh8fylrImBAxVVyKACHZlCCBcQMygDegQIARBU" TargetMode="External"/><Relationship Id="rId4" Type="http://schemas.openxmlformats.org/officeDocument/2006/relationships/slideLayout" Target="../slideLayouts/slideLayout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5.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26.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14.jpeg"/><Relationship Id="rId3" Type="http://schemas.openxmlformats.org/officeDocument/2006/relationships/slideLayout" Target="../slideLayouts/slideLayout5.xml"/>
</Relationships>
</file>

<file path=ppt/slides/_rels/slide27.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28.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29.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15.jpeg"/><Relationship Id="rId3"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0.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31.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4.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16.png"/><Relationship Id="rId3" Type="http://schemas.openxmlformats.org/officeDocument/2006/relationships/slideLayout" Target="../slideLayouts/slideLayout5.xml"/>
</Relationships>
</file>

<file path=ppt/slides/_rels/slide3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
</Relationships>
</file>

<file path=ppt/slides/_rels/slide3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2.png"/><Relationship Id="rId3" Type="http://schemas.openxmlformats.org/officeDocument/2006/relationships/hyperlink" Target="https://www.reddit.com/r/actually_racist_memes/comments/13c1t0v/ran_out_of_milk/?share_id=TbY-RDI3J43rr6kswFPQe&amp;utm_content=1&amp;utm_medium=android_app&amp;utm_name=androidcss&amp;utm_source=share&amp;utm_term=3" TargetMode="External"/><Relationship Id="rId4"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18.jpeg"/><Relationship Id="rId3" Type="http://schemas.openxmlformats.org/officeDocument/2006/relationships/slideLayout" Target="../slideLayouts/slideLayout5.xml"/>
</Relationships>
</file>

<file path=ppt/slides/_rels/slide38.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19.png"/><Relationship Id="rId3"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1.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2.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3.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4.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5.xml.rels><?xml version="1.0" encoding="UTF-8"?>
<Relationships xmlns="http://schemas.openxmlformats.org/package/2006/relationships"><Relationship Id="rId1" Type="http://schemas.openxmlformats.org/officeDocument/2006/relationships/hyperlink" Target="https://www.researchgate.net/figure/Architecture-of-a-multi-layer-perceptron-MLP-neural-network-with-two-hidden-layers_fig6_276494308" TargetMode="External"/><Relationship Id="rId2" Type="http://schemas.openxmlformats.org/officeDocument/2006/relationships/image" Target="../media/image20.png"/><Relationship Id="rId3" Type="http://schemas.openxmlformats.org/officeDocument/2006/relationships/slideLayout" Target="../slideLayouts/slideLayout5.xml"/>
</Relationships>
</file>

<file path=ppt/slides/_rels/slide46.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7.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hyperlink" Target="/ppt/slides/slide65.xml" TargetMode="External"/><Relationship Id="rId3" Type="http://schemas.openxmlformats.org/officeDocument/2006/relationships/slideLayout" Target="../slideLayouts/slideLayout5.xml"/>
</Relationships>
</file>

<file path=ppt/slides/_rels/slide48.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hyperlink" Target="/ppt/slides/slide65.xml" TargetMode="External"/><Relationship Id="rId3"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hyperlink" Target="/ppt/slides/slide66.xml" TargetMode="External"/><Relationship Id="rId2" Type="http://schemas.openxmlformats.org/officeDocument/2006/relationships/image" Target="../media/image1.png"/><Relationship Id="rId3" Type="http://schemas.openxmlformats.org/officeDocument/2006/relationships/hyperlink" Target="https://www.google.com/url?sa=i&amp;url=https%3A%2F%2Fen.meming.world%2Fwiki%2FFile%3AI_Am_Once_Again_Asking_for_Your_Financial_Support_meme_2.jpg%2F&amp;psig=AOvVaw1Tu1e0cbSG1mZoINPbgwWB&amp;ust=1693654938629000&amp;source=images&amp;cd=vfe&amp;opi=89978449&amp;ved=0CBAQjRxqFwoTCKiD3beqiYEDFQAAAAAdAAAAABAH" TargetMode="External"/><Relationship Id="rId4" Type="http://schemas.openxmlformats.org/officeDocument/2006/relationships/slideLayout" Target="../slideLayouts/slideLayout5.xml"/>
</Relationships>
</file>

<file path=ppt/slides/_rels/slide50.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xml"/>
</Relationships>
</file>

<file path=ppt/slides/_rels/slide5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xml"/>
</Relationships>
</file>

<file path=ppt/slides/_rels/slide5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hyperlink" Target="/ppt/slides/slide66.xml" TargetMode="External"/><Relationship Id="rId2" Type="http://schemas.openxmlformats.org/officeDocument/2006/relationships/slideLayout" Target="../slideLayouts/slideLayout5.xml"/>
</Relationships>
</file>

<file path=ppt/slides/_rels/slide6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12.png"/><Relationship Id="rId3" Type="http://schemas.openxmlformats.org/officeDocument/2006/relationships/hyperlink" Target="https://knowyourmeme.com/photos/2385955-greentext-stories" TargetMode="External"/><Relationship Id="rId4" Type="http://schemas.openxmlformats.org/officeDocument/2006/relationships/slideLayout" Target="../slideLayouts/slideLayout5.xml"/>
</Relationships>
</file>

<file path=ppt/slides/_rels/slide6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12.png"/><Relationship Id="rId3" Type="http://schemas.openxmlformats.org/officeDocument/2006/relationships/hyperlink" Target="https://knowyourmeme.com/photos/2385955-greentext-stories" TargetMode="External"/><Relationship Id="rId4" Type="http://schemas.openxmlformats.org/officeDocument/2006/relationships/slideLayout" Target="../slideLayouts/slideLayout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3.xml.rels><?xml version="1.0" encoding="UTF-8"?>
<Relationships xmlns="http://schemas.openxmlformats.org/package/2006/relationships"><Relationship Id="rId1" Type="http://schemas.openxmlformats.org/officeDocument/2006/relationships/hyperlink" Target="https://sci-hub.se/https://ieeexplore.ieee.org/document/9402406" TargetMode="External"/><Relationship Id="rId2" Type="http://schemas.openxmlformats.org/officeDocument/2006/relationships/hyperlink" Target="https://arxiv.org/pdf/1910.03814.pdf" TargetMode="External"/><Relationship Id="rId3" Type="http://schemas.openxmlformats.org/officeDocument/2006/relationships/slideLayout" Target="../slideLayouts/slideLayout5.xml"/>
</Relationships>
</file>

<file path=ppt/slides/_rels/slide64.xml.rels><?xml version="1.0" encoding="UTF-8"?>
<Relationships xmlns="http://schemas.openxmlformats.org/package/2006/relationships"><Relationship Id="rId1" Type="http://schemas.openxmlformats.org/officeDocument/2006/relationships/hyperlink" Target="https://aclanthology.org/2020.trac-1.6.pdf" TargetMode="External"/><Relationship Id="rId2" Type="http://schemas.openxmlformats.org/officeDocument/2006/relationships/hyperlink" Target="https://aclanthology.org/2021.woah-1.23.pdf" TargetMode="External"/><Relationship Id="rId3" Type="http://schemas.openxmlformats.org/officeDocument/2006/relationships/slideLayout" Target="../slideLayouts/slideLayout5.xml"/>
</Relationships>
</file>

<file path=ppt/slides/_rels/slide65.xml.rels><?xml version="1.0" encoding="UTF-8"?>
<Relationships xmlns="http://schemas.openxmlformats.org/package/2006/relationships"><Relationship Id="rId1" Type="http://schemas.openxmlformats.org/officeDocument/2006/relationships/hyperlink" Target="https://arxiv.org/pdf/1910.02334.pdf" TargetMode="External"/><Relationship Id="rId2" Type="http://schemas.openxmlformats.org/officeDocument/2006/relationships/hyperlink" Target="https://arxiv.org/pdf/2106.11229.pdf" TargetMode="External"/><Relationship Id="rId3" Type="http://schemas.openxmlformats.org/officeDocument/2006/relationships/slideLayout" Target="../slideLayouts/slideLayout5.xml"/>
</Relationships>
</file>

<file path=ppt/slides/_rels/slide66.xml.rels><?xml version="1.0" encoding="UTF-8"?>
<Relationships xmlns="http://schemas.openxmlformats.org/package/2006/relationships"><Relationship Id="rId1" Type="http://schemas.openxmlformats.org/officeDocument/2006/relationships/hyperlink" Target="https://dl.acm.org/doi/pdf/10.1145/3474085.3475625" TargetMode="External"/><Relationship Id="rId2" Type="http://schemas.openxmlformats.org/officeDocument/2006/relationships/hyperlink" Target="https://aclanthology.org/2022.findings-naacl.118.pdf" TargetMode="External"/><Relationship Id="rId3" Type="http://schemas.openxmlformats.org/officeDocument/2006/relationships/hyperlink" Target="https://github.com/imatge-upc/hate-speech-detection/blob/master/slides.pdf" TargetMode="External"/><Relationship Id="rId4" Type="http://schemas.openxmlformats.org/officeDocument/2006/relationships/hyperlink" Target="https://en.wikipedia.org/wiki/Cyberbullying" TargetMode="External"/><Relationship Id="rId5" Type="http://schemas.openxmlformats.org/officeDocument/2006/relationships/hyperlink" Target="https://en.wikipedia.org/wiki/Meme" TargetMode="External"/><Relationship Id="rId6"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hyperlink" Target="/ppt/slides/slide66.xml" TargetMode="External"/><Relationship Id="rId2" Type="http://schemas.openxmlformats.org/officeDocument/2006/relationships/image" Target="../media/image2.png"/><Relationship Id="rId3" Type="http://schemas.openxmlformats.org/officeDocument/2006/relationships/hyperlink" Target="https://www.google.com/url?sa=i&amp;url=https%3A%2F%2Fbr.ifunny.co%2Fpicture%2Fso-i-was-hanging-out-with-james-the-other-day-aPLPDOq38&amp;psig=AOvVaw115VTztmrNtUXDCAwwgYIM&amp;ust=1693655101423000&amp;source=images&amp;cd=vfe&amp;opi=89978449&amp;ved=0CBAQjRxqFwoTCKClpYeriYEDFQAAAAAdAAAAABAD" TargetMode="External"/><Relationship Id="rId4"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hyperlink" Target="/ppt/slides/slide65.xml" TargetMode="External"/><Relationship Id="rId2" Type="http://schemas.openxmlformats.org/officeDocument/2006/relationships/image" Target="../media/image3.png"/><Relationship Id="rId3" Type="http://schemas.openxmlformats.org/officeDocument/2006/relationships/hyperlink" Target="https://www.google.com/imgres?imgurl=https%3A%2F%2Fimg.memegenerator.net%2Finstances%2F47609902.jpg&amp;tbnid=6dxAa9leNNtFMM&amp;vet=12ahUKEwj_3-jGq4mBAxUsz6ACHTwkAwwQMygEegQIARA6..i&amp;imgrefurl=https%3A%2F%2Fmemegenerator.net%2Finstance%2F47609902%2Fadvice-hitler-cant-concentrate-ive-got-a-camp-for-that&amp;docid=raadmWRKmrfPwM&amp;w=407&amp;h=405&amp;itg=1&amp;q=cant%20concentrate%20i%20have%20a%20camp%20for%20that%20adolf%20hitler%20meme&amp;ved=2ahUKEwj_3-jGq4mBAxUsz6ACHTwkAwwQMygEegQIARA6" TargetMode="External"/><Relationship Id="rId4"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267840" y="1779120"/>
            <a:ext cx="8520120" cy="2052360"/>
          </a:xfrm>
          <a:prstGeom prst="rect">
            <a:avLst/>
          </a:prstGeom>
          <a:noFill/>
          <a:ln w="0">
            <a:noFill/>
          </a:ln>
        </p:spPr>
        <p:txBody>
          <a:bodyPr lIns="91440" rIns="91440" tIns="91440" bIns="91440" anchor="b">
            <a:normAutofit fontScale="74825"/>
          </a:bodyPr>
          <a:p>
            <a:pPr indent="0" algn="ctr">
              <a:lnSpc>
                <a:spcPct val="100000"/>
              </a:lnSpc>
              <a:buNone/>
              <a:tabLst>
                <a:tab algn="l" pos="0"/>
              </a:tabLst>
            </a:pPr>
            <a:r>
              <a:rPr b="0" lang="en" sz="5200" spc="-1" strike="noStrike">
                <a:solidFill>
                  <a:schemeClr val="dk1"/>
                </a:solidFill>
                <a:latin typeface="Times New Roman"/>
                <a:ea typeface="Times New Roman"/>
              </a:rPr>
              <a:t>visual recognition</a:t>
            </a:r>
            <a:br>
              <a:rPr sz="5200"/>
            </a:br>
            <a:br>
              <a:rPr sz="3760"/>
            </a:br>
            <a:br>
              <a:rPr sz="3760"/>
            </a:br>
            <a:r>
              <a:rPr b="0" lang="en" sz="3759" spc="-1" strike="noStrike">
                <a:solidFill>
                  <a:schemeClr val="dk1"/>
                </a:solidFill>
                <a:latin typeface="Times New Roman"/>
                <a:ea typeface="Times New Roman"/>
              </a:rPr>
              <a:t>Meme Based Cyberbullying Detection</a:t>
            </a:r>
            <a:endParaRPr b="0" lang="en-IN" sz="3759" spc="-1" strike="noStrike">
              <a:solidFill>
                <a:srgbClr val="000000"/>
              </a:solidFill>
              <a:latin typeface="Arial"/>
            </a:endParaRPr>
          </a:p>
        </p:txBody>
      </p:sp>
      <p:sp>
        <p:nvSpPr>
          <p:cNvPr id="38" name="Google Shape;55;p13"/>
          <p:cNvSpPr/>
          <p:nvPr/>
        </p:nvSpPr>
        <p:spPr>
          <a:xfrm>
            <a:off x="2605320" y="4305240"/>
            <a:ext cx="518904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Google Shape;126;p22"/>
          <p:cNvSpPr/>
          <p:nvPr/>
        </p:nvSpPr>
        <p:spPr>
          <a:xfrm>
            <a:off x="269640" y="466200"/>
            <a:ext cx="579420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4" name="PlaceHolder 1"/>
          <p:cNvSpPr>
            <a:spLocks noGrp="1"/>
          </p:cNvSpPr>
          <p:nvPr>
            <p:ph type="title"/>
          </p:nvPr>
        </p:nvSpPr>
        <p:spPr>
          <a:xfrm>
            <a:off x="311760" y="514440"/>
            <a:ext cx="6949800" cy="463320"/>
          </a:xfrm>
          <a:prstGeom prst="rect">
            <a:avLst/>
          </a:prstGeom>
          <a:noFill/>
          <a:ln w="0">
            <a:noFill/>
          </a:ln>
        </p:spPr>
        <p:txBody>
          <a:bodyPr lIns="91440" rIns="91440" tIns="91440" bIns="91440" anchor="t">
            <a:normAutofit fontScale="68556"/>
          </a:bodyPr>
          <a:p>
            <a:pPr indent="0">
              <a:lnSpc>
                <a:spcPct val="100000"/>
              </a:lnSpc>
              <a:buNone/>
              <a:tabLst>
                <a:tab algn="l" pos="0"/>
              </a:tabLst>
            </a:pPr>
            <a:r>
              <a:rPr b="0" lang="en" sz="2800" spc="-1" strike="noStrike">
                <a:solidFill>
                  <a:schemeClr val="dk1"/>
                </a:solidFill>
                <a:latin typeface="Times New Roman"/>
                <a:ea typeface="Times New Roman"/>
              </a:rPr>
              <a:t>LITERATURE REVIEW</a:t>
            </a:r>
            <a:endParaRPr b="0" lang="en-IN" sz="2800" spc="-1" strike="noStrike">
              <a:solidFill>
                <a:srgbClr val="000000"/>
              </a:solidFill>
              <a:latin typeface="Arial"/>
            </a:endParaRPr>
          </a:p>
        </p:txBody>
      </p:sp>
      <p:sp>
        <p:nvSpPr>
          <p:cNvPr id="75" name="PlaceHolder 2"/>
          <p:cNvSpPr>
            <a:spLocks noGrp="1"/>
          </p:cNvSpPr>
          <p:nvPr>
            <p:ph/>
          </p:nvPr>
        </p:nvSpPr>
        <p:spPr>
          <a:xfrm>
            <a:off x="311760" y="1351080"/>
            <a:ext cx="8520120" cy="3139920"/>
          </a:xfrm>
          <a:prstGeom prst="rect">
            <a:avLst/>
          </a:prstGeom>
          <a:noFill/>
          <a:ln w="9360">
            <a:solidFill>
              <a:srgbClr val="fffbf0"/>
            </a:solidFill>
            <a:round/>
          </a:ln>
        </p:spPr>
        <p:txBody>
          <a:bodyPr lIns="91440" rIns="91440" tIns="91440" bIns="91440" anchor="t">
            <a:normAutofit/>
          </a:bodyPr>
          <a:p>
            <a:pPr indent="0">
              <a:lnSpc>
                <a:spcPct val="115000"/>
              </a:lnSpc>
              <a:buNone/>
              <a:tabLst>
                <a:tab algn="l" pos="0"/>
              </a:tabLst>
            </a:pPr>
            <a:endParaRPr b="0" lang="en-IN" sz="2000" spc="-1" strike="noStrike">
              <a:solidFill>
                <a:srgbClr val="000000"/>
              </a:solidFill>
              <a:latin typeface="Arial"/>
            </a:endParaRPr>
          </a:p>
          <a:p>
            <a:pPr indent="0">
              <a:lnSpc>
                <a:spcPct val="115000"/>
              </a:lnSpc>
              <a:spcBef>
                <a:spcPts val="1199"/>
              </a:spcBef>
              <a:buNone/>
              <a:tabLst>
                <a:tab algn="l" pos="0"/>
              </a:tabLst>
            </a:pPr>
            <a:r>
              <a:rPr b="0" lang="en" sz="2000" spc="-1" strike="noStrike">
                <a:solidFill>
                  <a:schemeClr val="dk1"/>
                </a:solidFill>
                <a:latin typeface="Times New Roman"/>
                <a:ea typeface="Times New Roman"/>
              </a:rPr>
              <a:t>Link to the Literature Review Tables :-</a:t>
            </a:r>
            <a:endParaRPr b="0" lang="en-IN" sz="2000" spc="-1" strike="noStrike">
              <a:solidFill>
                <a:srgbClr val="000000"/>
              </a:solidFill>
              <a:latin typeface="Arial"/>
            </a:endParaRPr>
          </a:p>
          <a:p>
            <a:pPr indent="0">
              <a:lnSpc>
                <a:spcPct val="115000"/>
              </a:lnSpc>
              <a:spcBef>
                <a:spcPts val="1199"/>
              </a:spcBef>
              <a:spcAft>
                <a:spcPts val="1199"/>
              </a:spcAft>
              <a:buNone/>
              <a:tabLst>
                <a:tab algn="l" pos="0"/>
              </a:tabLst>
            </a:pPr>
            <a:r>
              <a:rPr b="0" lang="en" sz="2000" spc="-1" strike="noStrike" u="sng">
                <a:solidFill>
                  <a:schemeClr val="hlink"/>
                </a:solidFill>
                <a:uFillTx/>
                <a:latin typeface="Times New Roman"/>
                <a:ea typeface="Times New Roman"/>
                <a:hlinkClick r:id="rId1"/>
              </a:rPr>
              <a:t>https://www.notion.so/LR-Table-90266e3c3c794b719b0beddb3b7329e3</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Google Shape;133;p23"/>
          <p:cNvSpPr/>
          <p:nvPr/>
        </p:nvSpPr>
        <p:spPr>
          <a:xfrm>
            <a:off x="269640" y="466200"/>
            <a:ext cx="579420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7" name="PlaceHolder 1"/>
          <p:cNvSpPr>
            <a:spLocks noGrp="1"/>
          </p:cNvSpPr>
          <p:nvPr>
            <p:ph type="title"/>
          </p:nvPr>
        </p:nvSpPr>
        <p:spPr>
          <a:xfrm>
            <a:off x="311760" y="514440"/>
            <a:ext cx="6949800" cy="463320"/>
          </a:xfrm>
          <a:prstGeom prst="rect">
            <a:avLst/>
          </a:prstGeom>
          <a:noFill/>
          <a:ln w="0">
            <a:noFill/>
          </a:ln>
        </p:spPr>
        <p:txBody>
          <a:bodyPr lIns="91440" rIns="91440" tIns="91440" bIns="91440" anchor="t">
            <a:normAutofit fontScale="68556"/>
          </a:bodyPr>
          <a:p>
            <a:pPr indent="0">
              <a:lnSpc>
                <a:spcPct val="100000"/>
              </a:lnSpc>
              <a:buNone/>
              <a:tabLst>
                <a:tab algn="l" pos="0"/>
              </a:tabLst>
            </a:pPr>
            <a:r>
              <a:rPr b="0" lang="en" sz="2800" spc="-1" strike="noStrike">
                <a:solidFill>
                  <a:schemeClr val="dk1"/>
                </a:solidFill>
                <a:latin typeface="Times New Roman"/>
                <a:ea typeface="Times New Roman"/>
              </a:rPr>
              <a:t>LITERATURE REVIEW</a:t>
            </a:r>
            <a:endParaRPr b="0" lang="en-IN" sz="2800" spc="-1" strike="noStrike">
              <a:solidFill>
                <a:srgbClr val="000000"/>
              </a:solidFill>
              <a:latin typeface="Arial"/>
            </a:endParaRPr>
          </a:p>
        </p:txBody>
      </p:sp>
      <p:pic>
        <p:nvPicPr>
          <p:cNvPr id="78" name="Google Shape;135;p23" descr=""/>
          <p:cNvPicPr/>
          <p:nvPr/>
        </p:nvPicPr>
        <p:blipFill>
          <a:blip r:embed="rId1"/>
          <a:stretch/>
        </p:blipFill>
        <p:spPr>
          <a:xfrm>
            <a:off x="152280" y="1170000"/>
            <a:ext cx="8838720" cy="31608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Google Shape;140;p24"/>
          <p:cNvSpPr/>
          <p:nvPr/>
        </p:nvSpPr>
        <p:spPr>
          <a:xfrm>
            <a:off x="269640" y="466200"/>
            <a:ext cx="579420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80" name="PlaceHolder 1"/>
          <p:cNvSpPr>
            <a:spLocks noGrp="1"/>
          </p:cNvSpPr>
          <p:nvPr>
            <p:ph type="title"/>
          </p:nvPr>
        </p:nvSpPr>
        <p:spPr>
          <a:xfrm>
            <a:off x="311760" y="514440"/>
            <a:ext cx="6949800" cy="463320"/>
          </a:xfrm>
          <a:prstGeom prst="rect">
            <a:avLst/>
          </a:prstGeom>
          <a:noFill/>
          <a:ln w="0">
            <a:noFill/>
          </a:ln>
        </p:spPr>
        <p:txBody>
          <a:bodyPr lIns="91440" rIns="91440" tIns="91440" bIns="91440" anchor="t">
            <a:normAutofit fontScale="68556"/>
          </a:bodyPr>
          <a:p>
            <a:pPr indent="0">
              <a:lnSpc>
                <a:spcPct val="100000"/>
              </a:lnSpc>
              <a:buNone/>
              <a:tabLst>
                <a:tab algn="l" pos="0"/>
              </a:tabLst>
            </a:pPr>
            <a:r>
              <a:rPr b="0" lang="en" sz="2800" spc="-1" strike="noStrike">
                <a:solidFill>
                  <a:schemeClr val="dk1"/>
                </a:solidFill>
                <a:latin typeface="Times New Roman"/>
                <a:ea typeface="Times New Roman"/>
              </a:rPr>
              <a:t>LITERATURE REVIEW</a:t>
            </a:r>
            <a:endParaRPr b="0" lang="en-IN" sz="2800" spc="-1" strike="noStrike">
              <a:solidFill>
                <a:srgbClr val="000000"/>
              </a:solidFill>
              <a:latin typeface="Arial"/>
            </a:endParaRPr>
          </a:p>
        </p:txBody>
      </p:sp>
      <p:pic>
        <p:nvPicPr>
          <p:cNvPr id="81" name="Google Shape;142;p24" descr=""/>
          <p:cNvPicPr/>
          <p:nvPr/>
        </p:nvPicPr>
        <p:blipFill>
          <a:blip r:embed="rId1"/>
          <a:stretch/>
        </p:blipFill>
        <p:spPr>
          <a:xfrm>
            <a:off x="152280" y="1170000"/>
            <a:ext cx="8838720" cy="3234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Google Shape;147;p25"/>
          <p:cNvSpPr/>
          <p:nvPr/>
        </p:nvSpPr>
        <p:spPr>
          <a:xfrm>
            <a:off x="269640" y="466200"/>
            <a:ext cx="579420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83" name="PlaceHolder 1"/>
          <p:cNvSpPr>
            <a:spLocks noGrp="1"/>
          </p:cNvSpPr>
          <p:nvPr>
            <p:ph type="title"/>
          </p:nvPr>
        </p:nvSpPr>
        <p:spPr>
          <a:xfrm>
            <a:off x="311760" y="514440"/>
            <a:ext cx="6949800" cy="463320"/>
          </a:xfrm>
          <a:prstGeom prst="rect">
            <a:avLst/>
          </a:prstGeom>
          <a:noFill/>
          <a:ln w="0">
            <a:noFill/>
          </a:ln>
        </p:spPr>
        <p:txBody>
          <a:bodyPr lIns="91440" rIns="91440" tIns="91440" bIns="91440" anchor="t">
            <a:normAutofit fontScale="68556"/>
          </a:bodyPr>
          <a:p>
            <a:pPr indent="0">
              <a:lnSpc>
                <a:spcPct val="100000"/>
              </a:lnSpc>
              <a:buNone/>
              <a:tabLst>
                <a:tab algn="l" pos="0"/>
              </a:tabLst>
            </a:pPr>
            <a:r>
              <a:rPr b="0" lang="en" sz="2800" spc="-1" strike="noStrike">
                <a:solidFill>
                  <a:schemeClr val="dk1"/>
                </a:solidFill>
                <a:latin typeface="Times New Roman"/>
                <a:ea typeface="Times New Roman"/>
              </a:rPr>
              <a:t>LITERATURE REVIEW</a:t>
            </a:r>
            <a:endParaRPr b="0" lang="en-IN" sz="2800" spc="-1" strike="noStrike">
              <a:solidFill>
                <a:srgbClr val="000000"/>
              </a:solidFill>
              <a:latin typeface="Arial"/>
            </a:endParaRPr>
          </a:p>
        </p:txBody>
      </p:sp>
      <p:pic>
        <p:nvPicPr>
          <p:cNvPr id="84" name="Google Shape;149;p25" descr=""/>
          <p:cNvPicPr/>
          <p:nvPr/>
        </p:nvPicPr>
        <p:blipFill>
          <a:blip r:embed="rId1"/>
          <a:stretch/>
        </p:blipFill>
        <p:spPr>
          <a:xfrm>
            <a:off x="152280" y="1170000"/>
            <a:ext cx="8838720" cy="2843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Google Shape;154;p26"/>
          <p:cNvSpPr/>
          <p:nvPr/>
        </p:nvSpPr>
        <p:spPr>
          <a:xfrm>
            <a:off x="269640" y="466200"/>
            <a:ext cx="271692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86" name="PlaceHolder 1"/>
          <p:cNvSpPr>
            <a:spLocks noGrp="1"/>
          </p:cNvSpPr>
          <p:nvPr>
            <p:ph type="title"/>
          </p:nvPr>
        </p:nvSpPr>
        <p:spPr>
          <a:xfrm>
            <a:off x="269640" y="455760"/>
            <a:ext cx="84823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Dataset</a:t>
            </a:r>
            <a:endParaRPr b="0" lang="en-IN" sz="2800" spc="-1" strike="noStrike">
              <a:solidFill>
                <a:srgbClr val="000000"/>
              </a:solidFill>
              <a:latin typeface="Arial"/>
            </a:endParaRPr>
          </a:p>
        </p:txBody>
      </p:sp>
      <p:sp>
        <p:nvSpPr>
          <p:cNvPr id="87" name="PlaceHolder 2"/>
          <p:cNvSpPr>
            <a:spLocks noGrp="1"/>
          </p:cNvSpPr>
          <p:nvPr>
            <p:ph/>
          </p:nvPr>
        </p:nvSpPr>
        <p:spPr>
          <a:xfrm>
            <a:off x="311760" y="1391760"/>
            <a:ext cx="8520120" cy="3139920"/>
          </a:xfrm>
          <a:prstGeom prst="rect">
            <a:avLst/>
          </a:prstGeom>
          <a:noFill/>
          <a:ln w="9360">
            <a:solidFill>
              <a:srgbClr val="fffbf0"/>
            </a:solidFill>
            <a:round/>
          </a:ln>
        </p:spPr>
        <p:txBody>
          <a:bodyPr lIns="91440" rIns="91440" tIns="91440" bIns="91440" anchor="t">
            <a:normAutofit/>
          </a:bodyPr>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We would require a dataset that would align with our vision of detecting cyberbullying.</a:t>
            </a:r>
            <a:endParaRPr b="0" lang="en-IN" sz="2000" spc="-1" strike="noStrike">
              <a:solidFill>
                <a:srgbClr val="000000"/>
              </a:solidFill>
              <a:latin typeface="Arial"/>
            </a:endParaRPr>
          </a:p>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For this, we would need</a:t>
            </a:r>
            <a:endParaRPr b="0" lang="en-IN" sz="2000" spc="-1" strike="noStrike">
              <a:solidFill>
                <a:srgbClr val="000000"/>
              </a:solidFill>
              <a:latin typeface="Arial"/>
            </a:endParaRPr>
          </a:p>
          <a:p>
            <a:pPr lvl="1" marL="914400" indent="-330120">
              <a:lnSpc>
                <a:spcPct val="115000"/>
              </a:lnSpc>
              <a:buClr>
                <a:srgbClr val="ffffff"/>
              </a:buClr>
              <a:buFont typeface="Times"/>
              <a:buChar char="○"/>
            </a:pPr>
            <a:r>
              <a:rPr b="0" lang="en" sz="1600" spc="-1" strike="noStrike">
                <a:solidFill>
                  <a:schemeClr val="dk1"/>
                </a:solidFill>
                <a:latin typeface="Times New Roman"/>
                <a:ea typeface="Times New Roman"/>
              </a:rPr>
              <a:t>Hateful Memes Dataset</a:t>
            </a:r>
            <a:endParaRPr b="0" lang="en-IN" sz="1600" spc="-1" strike="noStrike">
              <a:solidFill>
                <a:srgbClr val="000000"/>
              </a:solidFill>
              <a:latin typeface="Arial"/>
            </a:endParaRPr>
          </a:p>
          <a:p>
            <a:pPr lvl="1" marL="914400" indent="-330120">
              <a:lnSpc>
                <a:spcPct val="115000"/>
              </a:lnSpc>
              <a:buClr>
                <a:srgbClr val="ffffff"/>
              </a:buClr>
              <a:buFont typeface="Times"/>
              <a:buChar char="○"/>
            </a:pPr>
            <a:r>
              <a:rPr b="0" lang="en" sz="1600" spc="-1" strike="noStrike">
                <a:solidFill>
                  <a:schemeClr val="dk1"/>
                </a:solidFill>
                <a:latin typeface="Times New Roman"/>
                <a:ea typeface="Times New Roman"/>
              </a:rPr>
              <a:t>Non-Hateful Memes Dataset</a:t>
            </a:r>
            <a:endParaRPr b="0" lang="en-IN" sz="1600" spc="-1" strike="noStrike">
              <a:solidFill>
                <a:srgbClr val="000000"/>
              </a:solidFill>
              <a:latin typeface="Arial"/>
            </a:endParaRPr>
          </a:p>
          <a:p>
            <a:pPr lvl="1" marL="914400" indent="-330120">
              <a:lnSpc>
                <a:spcPct val="115000"/>
              </a:lnSpc>
              <a:buClr>
                <a:srgbClr val="ffffff"/>
              </a:buClr>
              <a:buFont typeface="Times"/>
              <a:buChar char="○"/>
            </a:pPr>
            <a:r>
              <a:rPr b="0" lang="en" sz="1600" spc="-1" strike="noStrike">
                <a:solidFill>
                  <a:schemeClr val="dk1"/>
                </a:solidFill>
                <a:latin typeface="Times New Roman"/>
                <a:ea typeface="Times New Roman"/>
              </a:rPr>
              <a:t>Dataset Split</a:t>
            </a:r>
            <a:endParaRPr b="0" lang="en-IN" sz="1600" spc="-1" strike="noStrike">
              <a:solidFill>
                <a:srgbClr val="000000"/>
              </a:solidFill>
              <a:latin typeface="Arial"/>
            </a:endParaRPr>
          </a:p>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The dataset combination enables comprehensive model training, validation, and effective cyberbullying detection in memes.</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Google Shape;161;p27"/>
          <p:cNvSpPr/>
          <p:nvPr/>
        </p:nvSpPr>
        <p:spPr>
          <a:xfrm>
            <a:off x="298800" y="451800"/>
            <a:ext cx="525240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8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Arial"/>
                <a:ea typeface="Arial"/>
              </a:rPr>
              <a:t>Understanding the Types of Memes  </a:t>
            </a:r>
            <a:r>
              <a:rPr b="0" lang="en" sz="1850" spc="-1" strike="noStrike" u="sng">
                <a:solidFill>
                  <a:schemeClr val="accent5"/>
                </a:solidFill>
                <a:uFillTx/>
                <a:latin typeface="Arial"/>
                <a:ea typeface="Arial"/>
                <a:hlinkClick r:id="rId1"/>
              </a:rPr>
              <a:t>[9]</a:t>
            </a:r>
            <a:endParaRPr b="0" lang="en-IN" sz="1850" spc="-1" strike="noStrike">
              <a:solidFill>
                <a:srgbClr val="000000"/>
              </a:solidFill>
              <a:latin typeface="Arial"/>
            </a:endParaRPr>
          </a:p>
        </p:txBody>
      </p:sp>
      <p:sp>
        <p:nvSpPr>
          <p:cNvPr id="90"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IN" sz="1800" spc="-1" strike="noStrike">
              <a:solidFill>
                <a:schemeClr val="lt2"/>
              </a:solidFill>
              <a:latin typeface="Arial"/>
              <a:ea typeface="Arial"/>
            </a:endParaRPr>
          </a:p>
        </p:txBody>
      </p:sp>
      <p:pic>
        <p:nvPicPr>
          <p:cNvPr id="91" name="Google Shape;164;p27" descr=""/>
          <p:cNvPicPr/>
          <p:nvPr/>
        </p:nvPicPr>
        <p:blipFill>
          <a:blip r:embed="rId2"/>
          <a:srcRect l="12188" t="0" r="9887" b="16151"/>
          <a:stretch/>
        </p:blipFill>
        <p:spPr>
          <a:xfrm>
            <a:off x="1009440" y="1615320"/>
            <a:ext cx="7124760" cy="2490120"/>
          </a:xfrm>
          <a:prstGeom prst="rect">
            <a:avLst/>
          </a:prstGeom>
          <a:ln w="0">
            <a:noFill/>
          </a:ln>
        </p:spPr>
      </p:pic>
      <p:sp>
        <p:nvSpPr>
          <p:cNvPr id="92" name="Google Shape;165;p27"/>
          <p:cNvSpPr/>
          <p:nvPr/>
        </p:nvSpPr>
        <p:spPr>
          <a:xfrm>
            <a:off x="298800" y="4636800"/>
            <a:ext cx="488052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Google Shape;170;p28"/>
          <p:cNvSpPr/>
          <p:nvPr/>
        </p:nvSpPr>
        <p:spPr>
          <a:xfrm>
            <a:off x="313200" y="466200"/>
            <a:ext cx="282636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9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Usage of the Dataset   </a:t>
            </a:r>
            <a:r>
              <a:rPr b="0" lang="en" sz="1920" spc="-1" strike="noStrike">
                <a:solidFill>
                  <a:schemeClr val="dk1"/>
                </a:solidFill>
                <a:latin typeface="Times New Roman"/>
                <a:ea typeface="Times New Roman"/>
              </a:rPr>
              <a:t>  </a:t>
            </a:r>
            <a:r>
              <a:rPr b="0" lang="en" sz="2020" spc="-1" strike="noStrike" u="sng">
                <a:solidFill>
                  <a:schemeClr val="accent5"/>
                </a:solidFill>
                <a:uFillTx/>
                <a:latin typeface="Times New Roman"/>
                <a:ea typeface="Times New Roman"/>
                <a:hlinkClick r:id="rId1"/>
              </a:rPr>
              <a:t>[4]</a:t>
            </a:r>
            <a:r>
              <a:rPr b="0" lang="en" sz="1620" spc="-1" strike="noStrike">
                <a:solidFill>
                  <a:srgbClr val="00ffff"/>
                </a:solidFill>
                <a:latin typeface="Arial"/>
                <a:ea typeface="Arial"/>
              </a:rPr>
              <a:t> , </a:t>
            </a:r>
            <a:r>
              <a:rPr b="0" lang="en" sz="1920" spc="-1" strike="noStrike" u="sng">
                <a:solidFill>
                  <a:schemeClr val="accent5"/>
                </a:solidFill>
                <a:uFillTx/>
                <a:latin typeface="Times New Roman"/>
                <a:ea typeface="Times New Roman"/>
                <a:hlinkClick r:id="rId2"/>
              </a:rPr>
              <a:t>[5]</a:t>
            </a:r>
            <a:endParaRPr b="0" lang="en-IN" sz="1920" spc="-1" strike="noStrike">
              <a:solidFill>
                <a:srgbClr val="000000"/>
              </a:solidFill>
              <a:latin typeface="Arial"/>
            </a:endParaRPr>
          </a:p>
        </p:txBody>
      </p:sp>
      <p:sp>
        <p:nvSpPr>
          <p:cNvPr id="95"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fontScale="97222"/>
          </a:bodyPr>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Based on our needed use we can use the following datasets: -</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Hateful Memes Dataset by Facebook:</a:t>
            </a:r>
            <a:endParaRPr b="0" lang="en-IN" sz="1900" spc="-1" strike="noStrike">
              <a:solidFill>
                <a:srgbClr val="000000"/>
              </a:solidFill>
              <a:latin typeface="Arial"/>
            </a:endParaRPr>
          </a:p>
          <a:p>
            <a:pPr lvl="1" marL="914400" indent="-324000">
              <a:lnSpc>
                <a:spcPct val="115000"/>
              </a:lnSpc>
              <a:buClr>
                <a:srgbClr val="ffffff"/>
              </a:buClr>
              <a:buFont typeface="Times"/>
              <a:buChar char="○"/>
            </a:pPr>
            <a:r>
              <a:rPr b="0" lang="en" sz="1500" spc="-1" strike="noStrike">
                <a:solidFill>
                  <a:schemeClr val="dk1"/>
                </a:solidFill>
                <a:latin typeface="Times New Roman"/>
                <a:ea typeface="Times New Roman"/>
              </a:rPr>
              <a:t>Contains 10,000+ multimodal examples (text and images).</a:t>
            </a:r>
            <a:endParaRPr b="0" lang="en-IN" sz="1500" spc="-1" strike="noStrike">
              <a:solidFill>
                <a:srgbClr val="000000"/>
              </a:solidFill>
              <a:latin typeface="Arial"/>
            </a:endParaRPr>
          </a:p>
          <a:p>
            <a:pPr lvl="1" marL="914400" indent="-324000">
              <a:lnSpc>
                <a:spcPct val="115000"/>
              </a:lnSpc>
              <a:buClr>
                <a:srgbClr val="ffffff"/>
              </a:buClr>
              <a:buFont typeface="Times"/>
              <a:buChar char="○"/>
            </a:pPr>
            <a:r>
              <a:rPr b="0" lang="en" sz="1500" spc="-1" strike="noStrike">
                <a:solidFill>
                  <a:schemeClr val="dk1"/>
                </a:solidFill>
                <a:latin typeface="Times New Roman"/>
                <a:ea typeface="Times New Roman"/>
              </a:rPr>
              <a:t>Specially designed to understand and detect harmful content.</a:t>
            </a:r>
            <a:endParaRPr b="0" lang="en-IN" sz="15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Reddit Memes Dataset :</a:t>
            </a:r>
            <a:endParaRPr b="0" lang="en-IN" sz="1900" spc="-1" strike="noStrike">
              <a:solidFill>
                <a:srgbClr val="000000"/>
              </a:solidFill>
              <a:latin typeface="Arial"/>
            </a:endParaRPr>
          </a:p>
          <a:p>
            <a:pPr lvl="1" marL="914400" indent="-324000">
              <a:lnSpc>
                <a:spcPct val="115000"/>
              </a:lnSpc>
              <a:buClr>
                <a:srgbClr val="ffffff"/>
              </a:buClr>
              <a:buFont typeface="Times"/>
              <a:buChar char="○"/>
            </a:pPr>
            <a:r>
              <a:rPr b="0" lang="en" sz="1500" spc="-1" strike="noStrike">
                <a:solidFill>
                  <a:schemeClr val="dk1"/>
                </a:solidFill>
                <a:latin typeface="Times New Roman"/>
                <a:ea typeface="Times New Roman"/>
              </a:rPr>
              <a:t>Comprises 3,325 non-hate memes.</a:t>
            </a:r>
            <a:endParaRPr b="0" lang="en-IN" sz="1500" spc="-1" strike="noStrike">
              <a:solidFill>
                <a:srgbClr val="000000"/>
              </a:solidFill>
              <a:latin typeface="Arial"/>
            </a:endParaRPr>
          </a:p>
          <a:p>
            <a:pPr lvl="1" marL="914400" indent="-324000">
              <a:lnSpc>
                <a:spcPct val="115000"/>
              </a:lnSpc>
              <a:buClr>
                <a:srgbClr val="ffffff"/>
              </a:buClr>
              <a:buFont typeface="Times"/>
              <a:buChar char="○"/>
            </a:pPr>
            <a:r>
              <a:rPr b="0" lang="en" sz="1500" spc="-1" strike="noStrike">
                <a:solidFill>
                  <a:schemeClr val="dk1"/>
                </a:solidFill>
                <a:latin typeface="Times New Roman"/>
                <a:ea typeface="Times New Roman"/>
              </a:rPr>
              <a:t>Assumed to contain non-hateful content.</a:t>
            </a:r>
            <a:endParaRPr b="0" lang="en-IN" sz="1500" spc="-1" strike="noStrike">
              <a:solidFill>
                <a:srgbClr val="000000"/>
              </a:solidFill>
              <a:latin typeface="Arial"/>
            </a:endParaRPr>
          </a:p>
          <a:p>
            <a:pPr lvl="1" marL="914400" indent="-324000">
              <a:lnSpc>
                <a:spcPct val="115000"/>
              </a:lnSpc>
              <a:buClr>
                <a:srgbClr val="ffffff"/>
              </a:buClr>
              <a:buFont typeface="Times"/>
              <a:buChar char="○"/>
            </a:pPr>
            <a:r>
              <a:rPr b="0" lang="en" sz="1500" spc="-1" strike="noStrike">
                <a:solidFill>
                  <a:schemeClr val="dk1"/>
                </a:solidFill>
                <a:latin typeface="Times New Roman"/>
                <a:ea typeface="Times New Roman"/>
              </a:rPr>
              <a:t>Used for contrast and validation.</a:t>
            </a:r>
            <a:endParaRPr b="0" lang="en-IN" sz="15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The combination of both datasets enables robust training and evaluation of our cyberbullying detection model.</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Dataset Split is 85%-15% for training and testing</a:t>
            </a:r>
            <a:endParaRPr b="0" lang="en-IN" sz="1900" spc="-1" strike="noStrike">
              <a:solidFill>
                <a:srgbClr val="000000"/>
              </a:solidFill>
              <a:latin typeface="Arial"/>
            </a:endParaRPr>
          </a:p>
        </p:txBody>
      </p:sp>
      <p:sp>
        <p:nvSpPr>
          <p:cNvPr id="96" name="Google Shape;173;p28"/>
          <p:cNvSpPr/>
          <p:nvPr/>
        </p:nvSpPr>
        <p:spPr>
          <a:xfrm>
            <a:off x="311760" y="4645440"/>
            <a:ext cx="4880520" cy="4460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3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Google Shape;178;p29"/>
          <p:cNvSpPr/>
          <p:nvPr/>
        </p:nvSpPr>
        <p:spPr>
          <a:xfrm>
            <a:off x="218520" y="480960"/>
            <a:ext cx="320508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98" name="PlaceHolder 1"/>
          <p:cNvSpPr>
            <a:spLocks noGrp="1"/>
          </p:cNvSpPr>
          <p:nvPr>
            <p:ph type="title"/>
          </p:nvPr>
        </p:nvSpPr>
        <p:spPr>
          <a:xfrm>
            <a:off x="311760" y="480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Explanation of Dataset</a:t>
            </a:r>
            <a:endParaRPr b="0" lang="en-IN" sz="2800" spc="-1" strike="noStrike">
              <a:solidFill>
                <a:srgbClr val="000000"/>
              </a:solidFill>
              <a:latin typeface="Arial"/>
            </a:endParaRPr>
          </a:p>
        </p:txBody>
      </p:sp>
      <p:sp>
        <p:nvSpPr>
          <p:cNvPr id="99" name="PlaceHolder 2"/>
          <p:cNvSpPr>
            <a:spLocks noGrp="1"/>
          </p:cNvSpPr>
          <p:nvPr>
            <p:ph/>
          </p:nvPr>
        </p:nvSpPr>
        <p:spPr>
          <a:xfrm>
            <a:off x="644040" y="1666800"/>
            <a:ext cx="4725360" cy="2958120"/>
          </a:xfrm>
          <a:prstGeom prst="rect">
            <a:avLst/>
          </a:prstGeom>
          <a:noFill/>
          <a:ln w="0">
            <a:noFill/>
          </a:ln>
        </p:spPr>
        <p:txBody>
          <a:bodyPr lIns="91440" rIns="91440" tIns="91440" bIns="91440" anchor="t">
            <a:normAutofit fontScale="87222" lnSpcReduction="10000"/>
          </a:bodyPr>
          <a:p>
            <a:pPr marL="457200" indent="-334440">
              <a:lnSpc>
                <a:spcPct val="115000"/>
              </a:lnSpc>
              <a:buClr>
                <a:srgbClr val="ffffff"/>
              </a:buClr>
              <a:buFont typeface="Times"/>
              <a:buChar char="●"/>
            </a:pPr>
            <a:r>
              <a:rPr b="0" lang="en" sz="1800" spc="-1" strike="noStrike">
                <a:solidFill>
                  <a:schemeClr val="dk1"/>
                </a:solidFill>
                <a:latin typeface="Times New Roman"/>
                <a:ea typeface="Times New Roman"/>
              </a:rPr>
              <a:t>We assume that the dataset of Reddit memes contains only non-hateful memes to train the model.</a:t>
            </a:r>
            <a:endParaRPr b="0" lang="en-IN" sz="1800" spc="-1" strike="noStrike">
              <a:solidFill>
                <a:srgbClr val="000000"/>
              </a:solidFill>
              <a:latin typeface="Arial"/>
            </a:endParaRPr>
          </a:p>
          <a:p>
            <a:pPr marL="457200" indent="-334440">
              <a:lnSpc>
                <a:spcPct val="115000"/>
              </a:lnSpc>
              <a:buClr>
                <a:srgbClr val="ffffff"/>
              </a:buClr>
              <a:buFont typeface="Times"/>
              <a:buChar char="●"/>
            </a:pPr>
            <a:r>
              <a:rPr b="0" lang="en" sz="1800" spc="-1" strike="noStrike">
                <a:solidFill>
                  <a:schemeClr val="dk1"/>
                </a:solidFill>
                <a:latin typeface="Times New Roman"/>
                <a:ea typeface="Times New Roman"/>
              </a:rPr>
              <a:t>The Hateful Memes Dataset by Facebook can be classified as follows: -</a:t>
            </a:r>
            <a:endParaRPr b="0" lang="en-IN" sz="1800" spc="-1" strike="noStrike">
              <a:solidFill>
                <a:srgbClr val="000000"/>
              </a:solidFill>
              <a:latin typeface="Arial"/>
            </a:endParaRPr>
          </a:p>
          <a:p>
            <a:pPr marL="457200" indent="-334440">
              <a:lnSpc>
                <a:spcPct val="115000"/>
              </a:lnSpc>
              <a:buClr>
                <a:srgbClr val="ffffff"/>
              </a:buClr>
              <a:buFont typeface="Times"/>
              <a:buChar char="●"/>
            </a:pPr>
            <a:r>
              <a:rPr b="0" lang="en" sz="1800" spc="-1" strike="noStrike">
                <a:solidFill>
                  <a:schemeClr val="dk1"/>
                </a:solidFill>
                <a:latin typeface="Times New Roman"/>
                <a:ea typeface="Times New Roman"/>
              </a:rPr>
              <a:t>Reddit Meme Dataset: </a:t>
            </a:r>
            <a:r>
              <a:rPr b="0" lang="en" sz="1800" spc="-1" strike="noStrike" u="sng">
                <a:solidFill>
                  <a:schemeClr val="dk1"/>
                </a:solidFill>
                <a:uFillTx/>
                <a:latin typeface="Times New Roman"/>
                <a:ea typeface="Times New Roman"/>
                <a:hlinkClick r:id="rId1"/>
              </a:rPr>
              <a:t>https://www.kaggle.com/datasets/sayangoswami/reddit-memes-dataset</a:t>
            </a:r>
            <a:r>
              <a:rPr b="0" lang="en" sz="1800" spc="-1" strike="noStrike">
                <a:solidFill>
                  <a:schemeClr val="dk1"/>
                </a:solidFill>
                <a:latin typeface="Times New Roman"/>
                <a:ea typeface="Times New Roman"/>
              </a:rPr>
              <a:t> </a:t>
            </a:r>
            <a:r>
              <a:rPr b="0" lang="en" sz="1700" spc="-1" strike="noStrike">
                <a:solidFill>
                  <a:schemeClr val="dk1"/>
                </a:solidFill>
                <a:latin typeface="Times New Roman"/>
                <a:ea typeface="Times New Roman"/>
              </a:rPr>
              <a:t> </a:t>
            </a:r>
            <a:r>
              <a:rPr b="0" lang="en" sz="1700" spc="-1" strike="noStrike" u="sng">
                <a:solidFill>
                  <a:schemeClr val="accent5"/>
                </a:solidFill>
                <a:uFillTx/>
                <a:latin typeface="Times New Roman"/>
                <a:ea typeface="Times New Roman"/>
                <a:hlinkClick r:id="rId2"/>
              </a:rPr>
              <a:t>[5]</a:t>
            </a:r>
            <a:endParaRPr b="0" lang="en-IN" sz="1700" spc="-1" strike="noStrike">
              <a:solidFill>
                <a:srgbClr val="000000"/>
              </a:solidFill>
              <a:latin typeface="Arial"/>
            </a:endParaRPr>
          </a:p>
          <a:p>
            <a:pPr marL="457200" indent="-334440">
              <a:lnSpc>
                <a:spcPct val="115000"/>
              </a:lnSpc>
              <a:buClr>
                <a:srgbClr val="ffffff"/>
              </a:buClr>
              <a:buFont typeface="Times"/>
              <a:buChar char="●"/>
            </a:pPr>
            <a:r>
              <a:rPr b="0" lang="en" sz="1800" spc="-1" strike="noStrike">
                <a:solidFill>
                  <a:schemeClr val="dk1"/>
                </a:solidFill>
                <a:latin typeface="Times New Roman"/>
                <a:ea typeface="Times New Roman"/>
              </a:rPr>
              <a:t>Hateful Memes Dataset: </a:t>
            </a:r>
            <a:r>
              <a:rPr b="0" lang="en" sz="1800" spc="-1" strike="noStrike" u="sng">
                <a:solidFill>
                  <a:schemeClr val="dk1"/>
                </a:solidFill>
                <a:uFillTx/>
                <a:latin typeface="Times New Roman"/>
                <a:ea typeface="Times New Roman"/>
                <a:hlinkClick r:id="rId3"/>
              </a:rPr>
              <a:t>https://www.kaggle.com/datasets/parthplc/facebook-hateful-meme-dataset</a:t>
            </a:r>
            <a:r>
              <a:rPr b="0" lang="en" sz="1800" spc="-1" strike="noStrike">
                <a:solidFill>
                  <a:schemeClr val="dk1"/>
                </a:solidFill>
                <a:latin typeface="Times New Roman"/>
                <a:ea typeface="Times New Roman"/>
              </a:rPr>
              <a:t> </a:t>
            </a:r>
            <a:r>
              <a:rPr b="0" lang="en" sz="1800" spc="-1" strike="noStrike" u="sng">
                <a:solidFill>
                  <a:schemeClr val="hlink"/>
                </a:solidFill>
                <a:uFillTx/>
                <a:latin typeface="Times New Roman"/>
                <a:ea typeface="Times New Roman"/>
                <a:hlinkClick r:id="rId4"/>
              </a:rPr>
              <a:t>[4]</a:t>
            </a:r>
            <a:endParaRPr b="0" lang="en-IN" sz="1800" spc="-1" strike="noStrike">
              <a:solidFill>
                <a:srgbClr val="000000"/>
              </a:solidFill>
              <a:latin typeface="Arial"/>
            </a:endParaRPr>
          </a:p>
        </p:txBody>
      </p:sp>
      <p:pic>
        <p:nvPicPr>
          <p:cNvPr id="100" name="Google Shape;181;p29" descr=""/>
          <p:cNvPicPr/>
          <p:nvPr/>
        </p:nvPicPr>
        <p:blipFill>
          <a:blip r:embed="rId5"/>
          <a:stretch/>
        </p:blipFill>
        <p:spPr>
          <a:xfrm>
            <a:off x="6073920" y="826560"/>
            <a:ext cx="1845720" cy="3798360"/>
          </a:xfrm>
          <a:prstGeom prst="rect">
            <a:avLst/>
          </a:prstGeom>
          <a:ln w="0">
            <a:noFill/>
          </a:ln>
        </p:spPr>
      </p:pic>
      <p:sp>
        <p:nvSpPr>
          <p:cNvPr id="101" name="Google Shape;182;p29"/>
          <p:cNvSpPr/>
          <p:nvPr/>
        </p:nvSpPr>
        <p:spPr>
          <a:xfrm>
            <a:off x="6073920" y="4687920"/>
            <a:ext cx="2454120" cy="497880"/>
          </a:xfrm>
          <a:prstGeom prst="rect">
            <a:avLst/>
          </a:prstGeom>
          <a:noFill/>
          <a:ln w="0">
            <a:noFill/>
          </a:ln>
        </p:spPr>
        <p:style>
          <a:lnRef idx="0"/>
          <a:fillRef idx="0"/>
          <a:effectRef idx="0"/>
          <a:fontRef idx="minor"/>
        </p:style>
        <p:txBody>
          <a:bodyPr tIns="91440" bIns="91440" anchor="t">
            <a:spAutoFit/>
          </a:bodyPr>
          <a:p>
            <a:pPr>
              <a:lnSpc>
                <a:spcPct val="115000"/>
              </a:lnSpc>
              <a:spcAft>
                <a:spcPts val="1199"/>
              </a:spcAft>
              <a:tabLst>
                <a:tab algn="l" pos="0"/>
              </a:tabLst>
            </a:pPr>
            <a:r>
              <a:rPr b="0" lang="en" sz="1800" spc="-1" strike="noStrike">
                <a:solidFill>
                  <a:schemeClr val="dk1"/>
                </a:solidFill>
                <a:latin typeface="Times New Roman"/>
                <a:ea typeface="Times New Roman"/>
              </a:rPr>
              <a:t> </a:t>
            </a:r>
            <a:r>
              <a:rPr b="0" lang="en" sz="1800" spc="-1" strike="noStrike" u="sng">
                <a:solidFill>
                  <a:schemeClr val="accent5"/>
                </a:solidFill>
                <a:uFillTx/>
                <a:latin typeface="Times New Roman"/>
                <a:ea typeface="Times New Roman"/>
                <a:hlinkClick r:id="rId6"/>
              </a:rPr>
              <a:t>[4]</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Google Shape;187;p30"/>
          <p:cNvSpPr/>
          <p:nvPr/>
        </p:nvSpPr>
        <p:spPr>
          <a:xfrm>
            <a:off x="320400" y="407880"/>
            <a:ext cx="4028760" cy="6699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0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87480"/>
          </a:bodyPr>
          <a:p>
            <a:pPr indent="0">
              <a:lnSpc>
                <a:spcPct val="100000"/>
              </a:lnSpc>
              <a:buNone/>
              <a:tabLst>
                <a:tab algn="l" pos="0"/>
              </a:tabLst>
            </a:pPr>
            <a:r>
              <a:rPr b="0" lang="en" sz="2800" spc="-1" strike="noStrike">
                <a:solidFill>
                  <a:schemeClr val="dk1"/>
                </a:solidFill>
                <a:latin typeface="Times New Roman"/>
                <a:ea typeface="Times New Roman"/>
              </a:rPr>
              <a:t>Block Diagram of the System  </a:t>
            </a:r>
            <a:r>
              <a:rPr b="0" lang="en" sz="3020" spc="-1" strike="noStrike">
                <a:solidFill>
                  <a:schemeClr val="dk1"/>
                </a:solidFill>
                <a:latin typeface="Times New Roman"/>
                <a:ea typeface="Times New Roman"/>
              </a:rPr>
              <a:t>  </a:t>
            </a:r>
            <a:r>
              <a:rPr b="0" lang="en" sz="1920" spc="-1" strike="noStrike" u="sng">
                <a:solidFill>
                  <a:schemeClr val="accent5"/>
                </a:solidFill>
                <a:uFillTx/>
                <a:latin typeface="Times New Roman"/>
                <a:ea typeface="Times New Roman"/>
                <a:hlinkClick r:id="rId1"/>
              </a:rPr>
              <a:t>[5]</a:t>
            </a:r>
            <a:endParaRPr b="0" lang="en-IN" sz="1920" spc="-1" strike="noStrike">
              <a:solidFill>
                <a:srgbClr val="000000"/>
              </a:solidFill>
              <a:latin typeface="Arial"/>
            </a:endParaRPr>
          </a:p>
        </p:txBody>
      </p:sp>
      <p:pic>
        <p:nvPicPr>
          <p:cNvPr id="104" name="Google Shape;189;p30" descr=""/>
          <p:cNvPicPr/>
          <p:nvPr/>
        </p:nvPicPr>
        <p:blipFill>
          <a:blip r:embed="rId2"/>
          <a:stretch/>
        </p:blipFill>
        <p:spPr>
          <a:xfrm>
            <a:off x="182520" y="1890000"/>
            <a:ext cx="8778600" cy="2192400"/>
          </a:xfrm>
          <a:prstGeom prst="rect">
            <a:avLst/>
          </a:prstGeom>
          <a:ln w="0">
            <a:noFill/>
          </a:ln>
        </p:spPr>
      </p:pic>
      <p:sp>
        <p:nvSpPr>
          <p:cNvPr id="105" name="Google Shape;190;p30"/>
          <p:cNvSpPr/>
          <p:nvPr/>
        </p:nvSpPr>
        <p:spPr>
          <a:xfrm>
            <a:off x="311760" y="4643280"/>
            <a:ext cx="537660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
        <p:nvSpPr>
          <p:cNvPr id="106" name="Google Shape;191;p30"/>
          <p:cNvSpPr/>
          <p:nvPr/>
        </p:nvSpPr>
        <p:spPr>
          <a:xfrm>
            <a:off x="4465800" y="2313720"/>
            <a:ext cx="1069920" cy="19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600" spc="-1" strike="noStrike">
                <a:solidFill>
                  <a:schemeClr val="lt1"/>
                </a:solidFill>
                <a:latin typeface="Arial"/>
                <a:ea typeface="Arial"/>
              </a:rPr>
              <a:t>4096 feature vector</a:t>
            </a:r>
            <a:endParaRPr b="0" lang="en-IN" sz="600" spc="-1" strike="noStrike">
              <a:solidFill>
                <a:srgbClr val="ffffff"/>
              </a:solidFill>
              <a:latin typeface="Arial"/>
            </a:endParaRPr>
          </a:p>
        </p:txBody>
      </p:sp>
      <p:sp>
        <p:nvSpPr>
          <p:cNvPr id="107" name="Google Shape;192;p30"/>
          <p:cNvSpPr/>
          <p:nvPr/>
        </p:nvSpPr>
        <p:spPr>
          <a:xfrm>
            <a:off x="4465800" y="3594960"/>
            <a:ext cx="1069920" cy="19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600" spc="-1" strike="noStrike">
                <a:solidFill>
                  <a:schemeClr val="lt1"/>
                </a:solidFill>
                <a:latin typeface="Arial"/>
                <a:ea typeface="Arial"/>
              </a:rPr>
              <a:t>768 feature vector</a:t>
            </a:r>
            <a:endParaRPr b="0" lang="en-IN" sz="600" spc="-1" strike="noStrike">
              <a:solidFill>
                <a:srgbClr val="ffffff"/>
              </a:solidFill>
              <a:latin typeface="Arial"/>
            </a:endParaRPr>
          </a:p>
        </p:txBody>
      </p:sp>
      <p:sp>
        <p:nvSpPr>
          <p:cNvPr id="108" name="Google Shape;193;p30"/>
          <p:cNvSpPr/>
          <p:nvPr/>
        </p:nvSpPr>
        <p:spPr>
          <a:xfrm>
            <a:off x="5731920" y="3030840"/>
            <a:ext cx="1069920" cy="19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600" spc="-1" strike="noStrike">
                <a:solidFill>
                  <a:schemeClr val="lt1"/>
                </a:solidFill>
                <a:latin typeface="Arial"/>
                <a:ea typeface="Arial"/>
              </a:rPr>
              <a:t>4864 </a:t>
            </a:r>
            <a:endParaRPr b="0" lang="en-IN" sz="600" spc="-1" strike="noStrike">
              <a:solidFill>
                <a:srgbClr val="ffffff"/>
              </a:solidFill>
              <a:latin typeface="Arial"/>
            </a:endParaRPr>
          </a:p>
          <a:p>
            <a:pPr>
              <a:lnSpc>
                <a:spcPct val="100000"/>
              </a:lnSpc>
              <a:tabLst>
                <a:tab algn="l" pos="0"/>
              </a:tabLst>
            </a:pPr>
            <a:r>
              <a:rPr b="1" lang="en" sz="600" spc="-1" strike="noStrike">
                <a:solidFill>
                  <a:schemeClr val="lt1"/>
                </a:solidFill>
                <a:latin typeface="Arial"/>
                <a:ea typeface="Arial"/>
              </a:rPr>
              <a:t>Dimensions</a:t>
            </a:r>
            <a:endParaRPr b="0" lang="en-IN" sz="600" spc="-1" strike="noStrike">
              <a:solidFill>
                <a:srgbClr val="ffffff"/>
              </a:solidFill>
              <a:latin typeface="Arial"/>
            </a:endParaRPr>
          </a:p>
        </p:txBody>
      </p:sp>
      <p:sp>
        <p:nvSpPr>
          <p:cNvPr id="109" name="Google Shape;194;p30"/>
          <p:cNvSpPr/>
          <p:nvPr/>
        </p:nvSpPr>
        <p:spPr>
          <a:xfrm>
            <a:off x="3036600" y="1823760"/>
            <a:ext cx="178200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pc="-1" strike="noStrike">
                <a:solidFill>
                  <a:schemeClr val="lt1"/>
                </a:solidFill>
                <a:latin typeface="Arial"/>
                <a:ea typeface="Arial"/>
              </a:rPr>
              <a:t>Using VGG 16</a:t>
            </a:r>
            <a:endParaRPr b="0" lang="en-IN" sz="1800" spc="-1" strike="noStrike">
              <a:solidFill>
                <a:srgbClr val="ffffff"/>
              </a:solidFill>
              <a:latin typeface="Arial"/>
            </a:endParaRPr>
          </a:p>
        </p:txBody>
      </p:sp>
      <p:sp>
        <p:nvSpPr>
          <p:cNvPr id="110" name="Google Shape;195;p30"/>
          <p:cNvSpPr/>
          <p:nvPr/>
        </p:nvSpPr>
        <p:spPr>
          <a:xfrm>
            <a:off x="3280680" y="3749760"/>
            <a:ext cx="1570320" cy="4111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500" spc="-1" strike="noStrike">
                <a:solidFill>
                  <a:schemeClr val="lt1"/>
                </a:solidFill>
                <a:latin typeface="Arial"/>
                <a:ea typeface="Arial"/>
              </a:rPr>
              <a:t>Using BERT</a:t>
            </a:r>
            <a:endParaRPr b="0" lang="en-IN" sz="1500" spc="-1" strike="noStrike">
              <a:solidFill>
                <a:srgbClr val="ffffff"/>
              </a:solidFill>
              <a:latin typeface="Arial"/>
            </a:endParaRPr>
          </a:p>
        </p:txBody>
      </p:sp>
      <p:sp>
        <p:nvSpPr>
          <p:cNvPr id="111" name="Google Shape;196;p30"/>
          <p:cNvSpPr/>
          <p:nvPr/>
        </p:nvSpPr>
        <p:spPr>
          <a:xfrm>
            <a:off x="1482120" y="3791880"/>
            <a:ext cx="2310120" cy="365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200" spc="-1" strike="noStrike">
                <a:solidFill>
                  <a:schemeClr val="lt1"/>
                </a:solidFill>
                <a:latin typeface="Arial"/>
                <a:ea typeface="Arial"/>
              </a:rPr>
              <a:t>Tesseract OCR 4.0.0.0</a:t>
            </a:r>
            <a:endParaRPr b="0" lang="en-IN"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endParaRPr b="0" lang="en-IN" sz="2800" spc="-1" strike="noStrike">
              <a:solidFill>
                <a:schemeClr val="dk1"/>
              </a:solidFill>
              <a:latin typeface="Arial"/>
              <a:ea typeface="Arial"/>
            </a:endParaRPr>
          </a:p>
        </p:txBody>
      </p:sp>
      <p:sp>
        <p:nvSpPr>
          <p:cNvPr id="113"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IN" sz="1800" spc="-1" strike="noStrike">
              <a:solidFill>
                <a:schemeClr val="lt2"/>
              </a:solidFill>
              <a:latin typeface="Arial"/>
              <a:ea typeface="Arial"/>
            </a:endParaRPr>
          </a:p>
        </p:txBody>
      </p:sp>
      <p:pic>
        <p:nvPicPr>
          <p:cNvPr id="114" name="Google Shape;203;p31" descr=""/>
          <p:cNvPicPr/>
          <p:nvPr/>
        </p:nvPicPr>
        <p:blipFill>
          <a:blip r:embed="rId1"/>
          <a:srcRect l="957" t="17419" r="2395" b="4535"/>
          <a:stretch/>
        </p:blipFill>
        <p:spPr>
          <a:xfrm>
            <a:off x="153360" y="564480"/>
            <a:ext cx="8836920" cy="4014000"/>
          </a:xfrm>
          <a:prstGeom prst="rect">
            <a:avLst/>
          </a:prstGeom>
          <a:ln w="0">
            <a:noFill/>
          </a:ln>
        </p:spPr>
      </p:pic>
      <p:sp>
        <p:nvSpPr>
          <p:cNvPr id="115" name="Google Shape;204;p31"/>
          <p:cNvSpPr/>
          <p:nvPr/>
        </p:nvSpPr>
        <p:spPr>
          <a:xfrm>
            <a:off x="153360" y="4703760"/>
            <a:ext cx="5432760" cy="655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accent5"/>
                </a:solidFill>
                <a:uFillTx/>
                <a:latin typeface="Arial"/>
                <a:ea typeface="Arial"/>
                <a:hlinkClick r:id="rId2"/>
              </a:rPr>
              <a:t>[9]</a:t>
            </a:r>
            <a:r>
              <a:rPr b="0" lang="en" sz="1700" spc="-1" strike="noStrike">
                <a:solidFill>
                  <a:schemeClr val="dk1"/>
                </a:solidFill>
                <a:latin typeface="Times New Roman"/>
                <a:ea typeface="Times New Roman"/>
              </a:rPr>
              <a:t> </a:t>
            </a:r>
            <a:endParaRPr b="0" lang="en-IN" sz="1700" spc="-1" strike="noStrike">
              <a:solidFill>
                <a:srgbClr val="ffffff"/>
              </a:solidFill>
              <a:latin typeface="Arial"/>
            </a:endParaRPr>
          </a:p>
          <a:p>
            <a:pPr>
              <a:lnSpc>
                <a:spcPct val="100000"/>
              </a:lnSpc>
              <a:tabLst>
                <a:tab algn="l" pos="0"/>
              </a:tabLst>
            </a:pPr>
            <a:endParaRPr b="0" lang="en-IN" sz="1400" spc="-1" strike="noStrike">
              <a:solidFill>
                <a:srgbClr val="ffffff"/>
              </a:solidFill>
              <a:latin typeface="Arial"/>
            </a:endParaRPr>
          </a:p>
        </p:txBody>
      </p:sp>
      <p:sp>
        <p:nvSpPr>
          <p:cNvPr id="116" name="Google Shape;205;p31"/>
          <p:cNvSpPr/>
          <p:nvPr/>
        </p:nvSpPr>
        <p:spPr>
          <a:xfrm>
            <a:off x="4486320" y="1786320"/>
            <a:ext cx="1069920" cy="19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600" spc="-1" strike="noStrike">
                <a:solidFill>
                  <a:schemeClr val="lt1"/>
                </a:solidFill>
                <a:latin typeface="Arial"/>
                <a:ea typeface="Arial"/>
              </a:rPr>
              <a:t>4096 Dimensions</a:t>
            </a:r>
            <a:endParaRPr b="0" lang="en-IN" sz="600" spc="-1" strike="noStrike">
              <a:solidFill>
                <a:srgbClr val="ffffff"/>
              </a:solidFill>
              <a:latin typeface="Arial"/>
            </a:endParaRPr>
          </a:p>
        </p:txBody>
      </p:sp>
      <p:sp>
        <p:nvSpPr>
          <p:cNvPr id="117" name="Google Shape;206;p31"/>
          <p:cNvSpPr/>
          <p:nvPr/>
        </p:nvSpPr>
        <p:spPr>
          <a:xfrm>
            <a:off x="4572000" y="3035880"/>
            <a:ext cx="1069920" cy="19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600" spc="-1" strike="noStrike">
                <a:solidFill>
                  <a:schemeClr val="lt1"/>
                </a:solidFill>
                <a:latin typeface="Arial"/>
                <a:ea typeface="Arial"/>
              </a:rPr>
              <a:t>768 Dimensions</a:t>
            </a:r>
            <a:endParaRPr b="0" lang="en-IN" sz="600" spc="-1" strike="noStrike">
              <a:solidFill>
                <a:srgbClr val="ffffff"/>
              </a:solidFill>
              <a:latin typeface="Arial"/>
            </a:endParaRPr>
          </a:p>
        </p:txBody>
      </p:sp>
      <p:sp>
        <p:nvSpPr>
          <p:cNvPr id="118" name="Google Shape;207;p31"/>
          <p:cNvSpPr/>
          <p:nvPr/>
        </p:nvSpPr>
        <p:spPr>
          <a:xfrm>
            <a:off x="5879160" y="2219400"/>
            <a:ext cx="1069920" cy="196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600" spc="-1" strike="noStrike">
                <a:solidFill>
                  <a:schemeClr val="lt1"/>
                </a:solidFill>
                <a:latin typeface="Arial"/>
                <a:ea typeface="Arial"/>
              </a:rPr>
              <a:t>4864 </a:t>
            </a:r>
            <a:endParaRPr b="0" lang="en-IN" sz="600" spc="-1" strike="noStrike">
              <a:solidFill>
                <a:srgbClr val="ffffff"/>
              </a:solidFill>
              <a:latin typeface="Arial"/>
            </a:endParaRPr>
          </a:p>
          <a:p>
            <a:pPr>
              <a:lnSpc>
                <a:spcPct val="100000"/>
              </a:lnSpc>
              <a:tabLst>
                <a:tab algn="l" pos="0"/>
              </a:tabLst>
            </a:pPr>
            <a:r>
              <a:rPr b="1" lang="en" sz="600" spc="-1" strike="noStrike">
                <a:solidFill>
                  <a:schemeClr val="lt1"/>
                </a:solidFill>
                <a:latin typeface="Arial"/>
                <a:ea typeface="Arial"/>
              </a:rPr>
              <a:t>Dimensions</a:t>
            </a:r>
            <a:endParaRPr b="0" lang="en-IN" sz="600" spc="-1" strike="noStrike">
              <a:solidFill>
                <a:srgbClr val="ffffff"/>
              </a:solidFill>
              <a:latin typeface="Arial"/>
            </a:endParaRPr>
          </a:p>
        </p:txBody>
      </p:sp>
      <p:sp>
        <p:nvSpPr>
          <p:cNvPr id="119" name="Google Shape;208;p31"/>
          <p:cNvSpPr/>
          <p:nvPr/>
        </p:nvSpPr>
        <p:spPr>
          <a:xfrm>
            <a:off x="3492000" y="3509280"/>
            <a:ext cx="993960" cy="4615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
        <p:nvSpPr>
          <p:cNvPr id="120" name="Google Shape;209;p31"/>
          <p:cNvSpPr/>
          <p:nvPr/>
        </p:nvSpPr>
        <p:spPr>
          <a:xfrm>
            <a:off x="1571400" y="3549960"/>
            <a:ext cx="1399320" cy="5482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pc="-1" strike="noStrike">
                <a:solidFill>
                  <a:schemeClr val="lt1"/>
                </a:solidFill>
                <a:latin typeface="Arial"/>
                <a:ea typeface="Arial"/>
              </a:rPr>
              <a:t>Using Tesseract OCR - 4.0.0.0</a:t>
            </a:r>
            <a:endParaRPr b="0" lang="en-IN" sz="1200" spc="-1" strike="noStrike">
              <a:solidFill>
                <a:srgbClr val="ffffff"/>
              </a:solidFill>
              <a:latin typeface="Arial"/>
            </a:endParaRPr>
          </a:p>
        </p:txBody>
      </p:sp>
      <p:sp>
        <p:nvSpPr>
          <p:cNvPr id="121" name="Google Shape;210;p31"/>
          <p:cNvSpPr/>
          <p:nvPr/>
        </p:nvSpPr>
        <p:spPr>
          <a:xfrm>
            <a:off x="3353760" y="2479320"/>
            <a:ext cx="862560" cy="3654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pc="-1" strike="noStrike">
                <a:solidFill>
                  <a:schemeClr val="lt1"/>
                </a:solidFill>
                <a:latin typeface="Arial"/>
                <a:ea typeface="Arial"/>
              </a:rPr>
              <a:t>BERT</a:t>
            </a:r>
            <a:endParaRPr b="0" lang="en-IN"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77724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Group Number 8</a:t>
            </a:r>
            <a:endParaRPr b="0" lang="en-IN" sz="2800" spc="-1" strike="noStrike">
              <a:solidFill>
                <a:srgbClr val="000000"/>
              </a:solidFill>
              <a:latin typeface="Arial"/>
            </a:endParaRPr>
          </a:p>
        </p:txBody>
      </p:sp>
      <p:sp>
        <p:nvSpPr>
          <p:cNvPr id="40" name="PlaceHolder 2"/>
          <p:cNvSpPr>
            <a:spLocks noGrp="1"/>
          </p:cNvSpPr>
          <p:nvPr>
            <p:ph/>
          </p:nvPr>
        </p:nvSpPr>
        <p:spPr>
          <a:xfrm>
            <a:off x="180000" y="1521720"/>
            <a:ext cx="4860000" cy="2258280"/>
          </a:xfrm>
          <a:prstGeom prst="rect">
            <a:avLst/>
          </a:prstGeom>
          <a:noFill/>
          <a:ln w="0">
            <a:noFill/>
          </a:ln>
        </p:spPr>
        <p:txBody>
          <a:bodyPr lIns="91440" rIns="91440" tIns="91440" bIns="91440" anchor="t">
            <a:normAutofit/>
          </a:bodyPr>
          <a:p>
            <a:pPr indent="0">
              <a:lnSpc>
                <a:spcPct val="115000"/>
              </a:lnSpc>
              <a:buNone/>
              <a:tabLst>
                <a:tab algn="l" pos="0"/>
              </a:tabLst>
            </a:pPr>
            <a:endParaRPr b="0" lang="en-IN" sz="1800" spc="-1" strike="noStrike">
              <a:solidFill>
                <a:srgbClr val="000000"/>
              </a:solidFill>
              <a:latin typeface="Arial"/>
            </a:endParaRPr>
          </a:p>
          <a:p>
            <a:pPr indent="0">
              <a:lnSpc>
                <a:spcPct val="115000"/>
              </a:lnSpc>
              <a:spcBef>
                <a:spcPts val="1199"/>
              </a:spcBef>
              <a:buNone/>
              <a:tabLst>
                <a:tab algn="l" pos="0"/>
              </a:tabLst>
            </a:pPr>
            <a:r>
              <a:rPr b="0" lang="en" sz="1800" spc="-1" strike="noStrike">
                <a:solidFill>
                  <a:schemeClr val="dk1"/>
                </a:solidFill>
                <a:latin typeface="Times New Roman"/>
                <a:ea typeface="Times New Roman"/>
              </a:rPr>
              <a:t>IIT2021121: Milan Parmar</a:t>
            </a:r>
            <a:r>
              <a:rPr b="0" lang="en" sz="1800" spc="-1" strike="noStrike">
                <a:solidFill>
                  <a:schemeClr val="dk1"/>
                </a:solidFill>
                <a:latin typeface="Times New Roman"/>
                <a:ea typeface="Times New Roman"/>
              </a:rPr>
              <a:t>	</a:t>
            </a:r>
            <a:endParaRPr b="0" lang="en-IN" sz="1800" spc="-1" strike="noStrike">
              <a:solidFill>
                <a:srgbClr val="000000"/>
              </a:solidFill>
              <a:latin typeface="Arial"/>
            </a:endParaRPr>
          </a:p>
          <a:p>
            <a:pPr indent="0">
              <a:lnSpc>
                <a:spcPct val="115000"/>
              </a:lnSpc>
              <a:spcBef>
                <a:spcPts val="1199"/>
              </a:spcBef>
              <a:buNone/>
              <a:tabLst>
                <a:tab algn="l" pos="0"/>
              </a:tabLst>
            </a:pPr>
            <a:r>
              <a:rPr b="0" lang="en" sz="1800" spc="-1" strike="noStrike">
                <a:solidFill>
                  <a:schemeClr val="dk1"/>
                </a:solidFill>
                <a:latin typeface="Times New Roman"/>
                <a:ea typeface="Times New Roman"/>
              </a:rPr>
              <a:t>IIT2021136 : Sibasish Behera</a:t>
            </a:r>
            <a:endParaRPr b="0" lang="en-IN" sz="1800" spc="-1" strike="noStrike">
              <a:solidFill>
                <a:srgbClr val="000000"/>
              </a:solidFill>
              <a:latin typeface="Arial"/>
            </a:endParaRPr>
          </a:p>
          <a:p>
            <a:pPr indent="0">
              <a:lnSpc>
                <a:spcPct val="115000"/>
              </a:lnSpc>
              <a:spcBef>
                <a:spcPts val="1199"/>
              </a:spcBef>
              <a:buNone/>
              <a:tabLst>
                <a:tab algn="l" pos="0"/>
              </a:tabLst>
            </a:pPr>
            <a:r>
              <a:rPr b="0" lang="en" sz="1800" spc="-1" strike="noStrike">
                <a:solidFill>
                  <a:schemeClr val="dk1"/>
                </a:solidFill>
                <a:latin typeface="Times New Roman"/>
                <a:ea typeface="Times New Roman"/>
              </a:rPr>
              <a:t>IIT2021210 : Shashank Upadhyay </a:t>
            </a:r>
            <a:endParaRPr b="0" lang="en-IN" sz="1800" spc="-1" strike="noStrike">
              <a:solidFill>
                <a:srgbClr val="000000"/>
              </a:solidFill>
              <a:latin typeface="Arial"/>
            </a:endParaRPr>
          </a:p>
          <a:p>
            <a:pPr indent="0">
              <a:lnSpc>
                <a:spcPct val="115000"/>
              </a:lnSpc>
              <a:spcBef>
                <a:spcPts val="1199"/>
              </a:spcBef>
              <a:spcAft>
                <a:spcPts val="1199"/>
              </a:spcAft>
              <a:buNone/>
              <a:tabLst>
                <a:tab algn="l" pos="0"/>
              </a:tabLst>
            </a:pP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Google Shape;215;p32"/>
          <p:cNvSpPr/>
          <p:nvPr/>
        </p:nvSpPr>
        <p:spPr>
          <a:xfrm>
            <a:off x="320400" y="495360"/>
            <a:ext cx="5901120" cy="5220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2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Software Requirements Specifications (SRS)  </a:t>
            </a:r>
            <a:r>
              <a:rPr b="0" lang="en" sz="1700" spc="-1" strike="noStrike">
                <a:solidFill>
                  <a:schemeClr val="dk1"/>
                </a:solidFill>
                <a:latin typeface="Times New Roman"/>
                <a:ea typeface="Times New Roman"/>
              </a:rPr>
              <a:t>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124"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fontScale="96666"/>
          </a:bodyPr>
          <a:p>
            <a:pPr marL="457200" indent="0">
              <a:lnSpc>
                <a:spcPct val="115000"/>
              </a:lnSpc>
              <a:buNone/>
              <a:tabLst>
                <a:tab algn="l" pos="0"/>
              </a:tabLst>
            </a:pPr>
            <a:r>
              <a:rPr b="0" lang="en" sz="2500" spc="-1" strike="noStrike">
                <a:solidFill>
                  <a:schemeClr val="dk1"/>
                </a:solidFill>
                <a:latin typeface="Times New Roman"/>
                <a:ea typeface="Times New Roman"/>
              </a:rPr>
              <a:t>Functional Requirements: -</a:t>
            </a:r>
            <a:endParaRPr b="0" lang="en-IN" sz="2500" spc="-1" strike="noStrike">
              <a:solidFill>
                <a:srgbClr val="000000"/>
              </a:solidFill>
              <a:latin typeface="Arial"/>
            </a:endParaRPr>
          </a:p>
          <a:p>
            <a:pPr marL="457200" indent="-361800">
              <a:lnSpc>
                <a:spcPct val="115000"/>
              </a:lnSpc>
              <a:spcBef>
                <a:spcPts val="1199"/>
              </a:spcBef>
              <a:buClr>
                <a:srgbClr val="ffffff"/>
              </a:buClr>
              <a:buFont typeface="Times"/>
              <a:buChar char="●"/>
              <a:tabLst>
                <a:tab algn="l" pos="0"/>
              </a:tabLst>
            </a:pPr>
            <a:r>
              <a:rPr b="0" lang="en" sz="2100" spc="-1" strike="noStrike">
                <a:solidFill>
                  <a:schemeClr val="dk1"/>
                </a:solidFill>
                <a:latin typeface="Times New Roman"/>
                <a:ea typeface="Times New Roman"/>
              </a:rPr>
              <a:t>Text Extraction using OCR</a:t>
            </a:r>
            <a:endParaRPr b="0" lang="en-IN" sz="21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Implement Optical Character Recognition (OCR) to extract text from memes.</a:t>
            </a:r>
            <a:endParaRPr b="0" lang="en-IN" sz="17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Utilize Tesseract 4.0.0 OCR tool for accurate text extraction.</a:t>
            </a:r>
            <a:endParaRPr b="0" lang="en-IN" sz="17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Ensure seamless integration of OCR component into the algorithm.</a:t>
            </a:r>
            <a:endParaRPr b="0" lang="en-IN" sz="17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Text Encoding using BERT</a:t>
            </a:r>
            <a:endParaRPr b="0" lang="en-IN" sz="1700" spc="-1" strike="noStrike">
              <a:solidFill>
                <a:srgbClr val="000000"/>
              </a:solidFill>
              <a:latin typeface="Arial"/>
            </a:endParaRPr>
          </a:p>
          <a:p>
            <a:pPr marL="457200" indent="-361800">
              <a:lnSpc>
                <a:spcPct val="115000"/>
              </a:lnSpc>
              <a:buClr>
                <a:srgbClr val="ffffff"/>
              </a:buClr>
              <a:buFont typeface="Times"/>
              <a:buChar char="●"/>
              <a:tabLst>
                <a:tab algn="l" pos="0"/>
              </a:tabLst>
            </a:pPr>
            <a:r>
              <a:rPr b="0" lang="en" sz="2100" spc="-1" strike="noStrike">
                <a:solidFill>
                  <a:schemeClr val="dk1"/>
                </a:solidFill>
                <a:latin typeface="Times New Roman"/>
                <a:ea typeface="Times New Roman"/>
              </a:rPr>
              <a:t>Apply BERT encoding to the extracted text.</a:t>
            </a:r>
            <a:endParaRPr b="0" lang="en-IN" sz="21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Use "bert-base-multilingual-cased" version with 12 layers and 768 dimensions.</a:t>
            </a:r>
            <a:endParaRPr b="0" lang="en-IN" sz="17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Integrate PyTorch implementation of BERT for consistent encoding.</a:t>
            </a:r>
            <a:endParaRPr b="0" lang="en-IN" sz="1700" spc="-1" strike="noStrike">
              <a:solidFill>
                <a:srgbClr val="000000"/>
              </a:solidFill>
              <a:latin typeface="Arial"/>
            </a:endParaRPr>
          </a:p>
          <a:p>
            <a:pPr lvl="1" marL="914400" indent="-3366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Image Extraction using VGG-16 CNN</a:t>
            </a: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Google Shape;222;p33"/>
          <p:cNvSpPr/>
          <p:nvPr/>
        </p:nvSpPr>
        <p:spPr>
          <a:xfrm>
            <a:off x="357120" y="480960"/>
            <a:ext cx="582084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2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Software Requirements Specifications (SRS)</a:t>
            </a:r>
            <a:endParaRPr b="0" lang="en-IN" sz="2800" spc="-1" strike="noStrike">
              <a:solidFill>
                <a:srgbClr val="000000"/>
              </a:solidFill>
              <a:latin typeface="Arial"/>
            </a:endParaRPr>
          </a:p>
        </p:txBody>
      </p:sp>
      <p:sp>
        <p:nvSpPr>
          <p:cNvPr id="127"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fontScale="98333" lnSpcReduction="10000"/>
          </a:bodyPr>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Employ VGG-16 CNN pretrained on ImageNet for feature extraction.</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Extract activations from the last hidden layer (4096 dimensions) for images.</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Integrate VGG-16 into the algorithm's image processing module.</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Multimodal Fusion and Feature Vector Generation</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Concatenate encoded text features and image features.</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Create a multimodal feature vector of 4,864 dimensions (768 + 4096).</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Implement a multi-layer perceptron (MLP) for hate speech detection.</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Design two hidden layers, each with 100 neurons and ReLU activation.</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Google Shape;229;p34"/>
          <p:cNvSpPr/>
          <p:nvPr/>
        </p:nvSpPr>
        <p:spPr>
          <a:xfrm>
            <a:off x="6642720" y="1415880"/>
            <a:ext cx="1058400" cy="2463120"/>
          </a:xfrm>
          <a:prstGeom prst="rect">
            <a:avLst/>
          </a:prstGeom>
          <a:noFill/>
          <a:ln w="9525">
            <a:solidFill>
              <a:srgbClr val="ffffff"/>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29" name="Google Shape;230;p34"/>
          <p:cNvSpPr/>
          <p:nvPr/>
        </p:nvSpPr>
        <p:spPr>
          <a:xfrm>
            <a:off x="3118320" y="480960"/>
            <a:ext cx="292752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30" name="PlaceHolder 1"/>
          <p:cNvSpPr>
            <a:spLocks noGrp="1"/>
          </p:cNvSpPr>
          <p:nvPr>
            <p:ph type="title"/>
          </p:nvPr>
        </p:nvSpPr>
        <p:spPr>
          <a:xfrm>
            <a:off x="3118320" y="446040"/>
            <a:ext cx="29275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A General Overview</a:t>
            </a:r>
            <a:endParaRPr b="0" lang="en-IN" sz="2800" spc="-1" strike="noStrike">
              <a:solidFill>
                <a:srgbClr val="000000"/>
              </a:solidFill>
              <a:latin typeface="Arial"/>
            </a:endParaRPr>
          </a:p>
        </p:txBody>
      </p:sp>
      <p:pic>
        <p:nvPicPr>
          <p:cNvPr id="131" name="Google Shape;232;p34" descr=""/>
          <p:cNvPicPr/>
          <p:nvPr/>
        </p:nvPicPr>
        <p:blipFill>
          <a:blip r:embed="rId1"/>
          <a:stretch/>
        </p:blipFill>
        <p:spPr>
          <a:xfrm>
            <a:off x="607680" y="1441080"/>
            <a:ext cx="2192400" cy="2463120"/>
          </a:xfrm>
          <a:prstGeom prst="rect">
            <a:avLst/>
          </a:prstGeom>
          <a:ln w="0">
            <a:noFill/>
          </a:ln>
        </p:spPr>
      </p:pic>
      <p:sp>
        <p:nvSpPr>
          <p:cNvPr id="132" name="Google Shape;233;p34"/>
          <p:cNvSpPr/>
          <p:nvPr/>
        </p:nvSpPr>
        <p:spPr>
          <a:xfrm>
            <a:off x="2950920" y="247464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33" name="Google Shape;234;p34"/>
          <p:cNvSpPr/>
          <p:nvPr/>
        </p:nvSpPr>
        <p:spPr>
          <a:xfrm>
            <a:off x="3731760" y="2386800"/>
            <a:ext cx="2050920" cy="572400"/>
          </a:xfrm>
          <a:prstGeom prst="rect">
            <a:avLst/>
          </a:prstGeom>
          <a:solidFill>
            <a:schemeClr val="lt1"/>
          </a:solidFill>
          <a:ln w="9525">
            <a:solidFill>
              <a:srgbClr val="ffffff"/>
            </a:solidFill>
            <a:round/>
          </a:ln>
        </p:spPr>
        <p:style>
          <a:lnRef idx="0"/>
          <a:fillRef idx="0"/>
          <a:effectRef idx="0"/>
          <a:fontRef idx="minor"/>
        </p:style>
        <p:txBody>
          <a:bodyPr tIns="91440" bIns="91440" anchor="t">
            <a:noAutofit/>
          </a:bodyPr>
          <a:p>
            <a:pPr algn="ctr">
              <a:lnSpc>
                <a:spcPct val="100000"/>
              </a:lnSpc>
              <a:tabLst>
                <a:tab algn="l" pos="0"/>
              </a:tabLst>
            </a:pPr>
            <a:r>
              <a:rPr b="0" lang="en" sz="2200" spc="-1" strike="noStrike">
                <a:solidFill>
                  <a:schemeClr val="dk1"/>
                </a:solidFill>
                <a:latin typeface="Times New Roman"/>
                <a:ea typeface="Times New Roman"/>
              </a:rPr>
              <a:t>OUR SYSTEM</a:t>
            </a:r>
            <a:endParaRPr b="0" lang="en-IN" sz="2200" spc="-1" strike="noStrike">
              <a:solidFill>
                <a:srgbClr val="ffffff"/>
              </a:solidFill>
              <a:latin typeface="Arial"/>
            </a:endParaRPr>
          </a:p>
        </p:txBody>
      </p:sp>
      <p:sp>
        <p:nvSpPr>
          <p:cNvPr id="134" name="Google Shape;235;p34"/>
          <p:cNvSpPr/>
          <p:nvPr/>
        </p:nvSpPr>
        <p:spPr>
          <a:xfrm>
            <a:off x="5862240" y="247464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35" name="Google Shape;236;p34"/>
          <p:cNvSpPr/>
          <p:nvPr/>
        </p:nvSpPr>
        <p:spPr>
          <a:xfrm>
            <a:off x="6642720" y="1695240"/>
            <a:ext cx="978840" cy="1798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300" spc="-1" strike="noStrike">
                <a:solidFill>
                  <a:srgbClr val="000000"/>
                </a:solidFill>
                <a:latin typeface="Arial"/>
                <a:ea typeface="Arial"/>
              </a:rPr>
              <a:t>😡</a:t>
            </a:r>
            <a:endParaRPr b="0" lang="en-IN" sz="5300" spc="-1" strike="noStrike">
              <a:solidFill>
                <a:srgbClr val="ffffff"/>
              </a:solidFill>
              <a:latin typeface="Arial"/>
            </a:endParaRPr>
          </a:p>
        </p:txBody>
      </p:sp>
      <p:sp>
        <p:nvSpPr>
          <p:cNvPr id="136" name="Google Shape;237;p34"/>
          <p:cNvSpPr/>
          <p:nvPr/>
        </p:nvSpPr>
        <p:spPr>
          <a:xfrm>
            <a:off x="6642720" y="2696040"/>
            <a:ext cx="299952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200" spc="-1" strike="noStrike">
                <a:solidFill>
                  <a:srgbClr val="000000"/>
                </a:solidFill>
                <a:latin typeface="Arial"/>
                <a:ea typeface="Arial"/>
              </a:rPr>
              <a:t>😊</a:t>
            </a:r>
            <a:endParaRPr b="0" lang="en-IN" sz="5200" spc="-1" strike="noStrike">
              <a:solidFill>
                <a:srgbClr val="ffffff"/>
              </a:solidFill>
              <a:latin typeface="Arial"/>
            </a:endParaRPr>
          </a:p>
        </p:txBody>
      </p:sp>
      <p:pic>
        <p:nvPicPr>
          <p:cNvPr id="137" name="Google Shape;238;p34" descr=""/>
          <p:cNvPicPr/>
          <p:nvPr/>
        </p:nvPicPr>
        <p:blipFill>
          <a:blip r:embed="rId2"/>
          <a:stretch/>
        </p:blipFill>
        <p:spPr>
          <a:xfrm>
            <a:off x="6563520" y="1248120"/>
            <a:ext cx="1319760" cy="2849400"/>
          </a:xfrm>
          <a:prstGeom prst="rect">
            <a:avLst/>
          </a:prstGeom>
          <a:ln w="0">
            <a:noFill/>
          </a:ln>
        </p:spPr>
      </p:pic>
      <p:sp>
        <p:nvSpPr>
          <p:cNvPr id="138" name="Google Shape;239;p34"/>
          <p:cNvSpPr/>
          <p:nvPr/>
        </p:nvSpPr>
        <p:spPr>
          <a:xfrm>
            <a:off x="607680" y="3962520"/>
            <a:ext cx="60091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Reference</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Google Shape;244;p35"/>
          <p:cNvSpPr/>
          <p:nvPr/>
        </p:nvSpPr>
        <p:spPr>
          <a:xfrm>
            <a:off x="291600" y="240480"/>
            <a:ext cx="6263640" cy="633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40" name="PlaceHolder 1"/>
          <p:cNvSpPr>
            <a:spLocks noGrp="1"/>
          </p:cNvSpPr>
          <p:nvPr>
            <p:ph type="title"/>
          </p:nvPr>
        </p:nvSpPr>
        <p:spPr>
          <a:xfrm>
            <a:off x="311760" y="25560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Text Extraction: Optical Character Recognition   </a:t>
            </a:r>
            <a:r>
              <a:rPr b="0" lang="en" sz="2200" spc="-1" strike="noStrike">
                <a:solidFill>
                  <a:schemeClr val="dk1"/>
                </a:solidFill>
                <a:latin typeface="Times New Roman"/>
                <a:ea typeface="Times New Roman"/>
              </a:rPr>
              <a:t> </a:t>
            </a:r>
            <a:r>
              <a:rPr b="0" lang="en" sz="2200" spc="-1" strike="noStrike" u="sng">
                <a:solidFill>
                  <a:schemeClr val="accent5"/>
                </a:solidFill>
                <a:uFillTx/>
                <a:latin typeface="Times New Roman"/>
                <a:ea typeface="Times New Roman"/>
                <a:hlinkClick r:id="rId1"/>
              </a:rPr>
              <a:t>[5]</a:t>
            </a:r>
            <a:endParaRPr b="0" lang="en-IN" sz="2200" spc="-1" strike="noStrike">
              <a:solidFill>
                <a:srgbClr val="000000"/>
              </a:solidFill>
              <a:latin typeface="Arial"/>
            </a:endParaRPr>
          </a:p>
        </p:txBody>
      </p:sp>
      <p:sp>
        <p:nvSpPr>
          <p:cNvPr id="141" name="PlaceHolder 2"/>
          <p:cNvSpPr>
            <a:spLocks noGrp="1"/>
          </p:cNvSpPr>
          <p:nvPr>
            <p:ph/>
          </p:nvPr>
        </p:nvSpPr>
        <p:spPr>
          <a:xfrm>
            <a:off x="613080" y="1382040"/>
            <a:ext cx="5150520" cy="3078360"/>
          </a:xfrm>
          <a:prstGeom prst="rect">
            <a:avLst/>
          </a:prstGeom>
          <a:noFill/>
          <a:ln w="9360">
            <a:solidFill>
              <a:srgbClr val="fffbf0"/>
            </a:solidFill>
            <a:round/>
          </a:ln>
        </p:spPr>
        <p:txBody>
          <a:bodyPr lIns="91440" rIns="91440" tIns="91440" bIns="91440" anchor="t">
            <a:normAutofit/>
          </a:bodyPr>
          <a:p>
            <a:pPr indent="0" algn="ctr">
              <a:lnSpc>
                <a:spcPct val="115000"/>
              </a:lnSpc>
              <a:spcAft>
                <a:spcPts val="1199"/>
              </a:spcAft>
              <a:buNone/>
              <a:tabLst>
                <a:tab algn="l" pos="0"/>
              </a:tabLst>
            </a:pPr>
            <a:r>
              <a:rPr b="0" lang="en" sz="1800" spc="-1" strike="noStrike">
                <a:solidFill>
                  <a:schemeClr val="dk1"/>
                </a:solidFill>
                <a:latin typeface="Arial"/>
                <a:ea typeface="Arial"/>
              </a:rPr>
              <a:t>In the realm of meme analysis for cyberbullying detection, text content embedded within memes plays a crucial role in conveying messages, emotions, and potentially harmful content. To initiate the detection process, our algorithm employs Optical Character Recognition (OCR), a technology designed to extract text from images, enabling us to scrutinize the textual components of memes.</a:t>
            </a:r>
            <a:endParaRPr b="0" lang="en-IN" sz="1800" spc="-1" strike="noStrike">
              <a:solidFill>
                <a:srgbClr val="000000"/>
              </a:solidFill>
              <a:latin typeface="Arial"/>
            </a:endParaRPr>
          </a:p>
        </p:txBody>
      </p:sp>
      <p:sp>
        <p:nvSpPr>
          <p:cNvPr id="142" name="Google Shape;247;p35"/>
          <p:cNvSpPr/>
          <p:nvPr/>
        </p:nvSpPr>
        <p:spPr>
          <a:xfrm>
            <a:off x="6301800" y="3001680"/>
            <a:ext cx="2207160" cy="1806120"/>
          </a:xfrm>
          <a:prstGeom prst="rect">
            <a:avLst/>
          </a:prstGeom>
          <a:solidFill>
            <a:schemeClr val="dk1"/>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143" name="Google Shape;248;p35"/>
          <p:cNvSpPr/>
          <p:nvPr/>
        </p:nvSpPr>
        <p:spPr>
          <a:xfrm>
            <a:off x="6555600" y="3494880"/>
            <a:ext cx="1699920" cy="11851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400" spc="-1" strike="noStrike">
                <a:solidFill>
                  <a:srgbClr val="000000"/>
                </a:solidFill>
                <a:latin typeface="Arial"/>
                <a:ea typeface="Arial"/>
              </a:rPr>
              <a:t>Me and the boys at 2 AM looking for beans</a:t>
            </a:r>
            <a:endParaRPr b="0" lang="en-IN" sz="1400" spc="-1" strike="noStrike">
              <a:solidFill>
                <a:srgbClr val="ffffff"/>
              </a:solidFill>
              <a:latin typeface="Arial"/>
            </a:endParaRPr>
          </a:p>
        </p:txBody>
      </p:sp>
      <p:pic>
        <p:nvPicPr>
          <p:cNvPr id="144" name="Google Shape;249;p35" descr=""/>
          <p:cNvPicPr/>
          <p:nvPr/>
        </p:nvPicPr>
        <p:blipFill>
          <a:blip r:embed="rId2"/>
          <a:stretch/>
        </p:blipFill>
        <p:spPr>
          <a:xfrm>
            <a:off x="6228720" y="974160"/>
            <a:ext cx="2539440" cy="1274400"/>
          </a:xfrm>
          <a:prstGeom prst="rect">
            <a:avLst/>
          </a:prstGeom>
          <a:ln w="0">
            <a:noFill/>
          </a:ln>
        </p:spPr>
      </p:pic>
      <p:sp>
        <p:nvSpPr>
          <p:cNvPr id="145" name="Google Shape;250;p35"/>
          <p:cNvSpPr/>
          <p:nvPr/>
        </p:nvSpPr>
        <p:spPr>
          <a:xfrm rot="5400000">
            <a:off x="7061400" y="2426760"/>
            <a:ext cx="59688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46" name="Google Shape;251;p35"/>
          <p:cNvSpPr/>
          <p:nvPr/>
        </p:nvSpPr>
        <p:spPr>
          <a:xfrm>
            <a:off x="6228720" y="2171520"/>
            <a:ext cx="139572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256;p36"/>
          <p:cNvSpPr/>
          <p:nvPr/>
        </p:nvSpPr>
        <p:spPr>
          <a:xfrm>
            <a:off x="459000" y="476280"/>
            <a:ext cx="2913840" cy="5097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48" name="PlaceHolder 1"/>
          <p:cNvSpPr>
            <a:spLocks noGrp="1"/>
          </p:cNvSpPr>
          <p:nvPr>
            <p:ph type="title"/>
          </p:nvPr>
        </p:nvSpPr>
        <p:spPr>
          <a:xfrm>
            <a:off x="51732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Understanding OCR</a:t>
            </a:r>
            <a:endParaRPr b="0" lang="en-IN" sz="2800" spc="-1" strike="noStrike">
              <a:solidFill>
                <a:srgbClr val="000000"/>
              </a:solidFill>
              <a:latin typeface="Arial"/>
            </a:endParaRPr>
          </a:p>
        </p:txBody>
      </p:sp>
      <p:sp>
        <p:nvSpPr>
          <p:cNvPr id="149" name="PlaceHolder 2"/>
          <p:cNvSpPr>
            <a:spLocks noGrp="1"/>
          </p:cNvSpPr>
          <p:nvPr>
            <p:ph/>
          </p:nvPr>
        </p:nvSpPr>
        <p:spPr>
          <a:xfrm>
            <a:off x="311760" y="1313280"/>
            <a:ext cx="8520120" cy="3255120"/>
          </a:xfrm>
          <a:prstGeom prst="rect">
            <a:avLst/>
          </a:prstGeom>
          <a:noFill/>
          <a:ln w="9360">
            <a:solidFill>
              <a:srgbClr val="fffbf0"/>
            </a:solidFill>
            <a:round/>
          </a:ln>
        </p:spPr>
        <p:txBody>
          <a:bodyPr lIns="91440" rIns="91440" tIns="91440" bIns="91440" anchor="t">
            <a:noAutofit/>
          </a:bodyPr>
          <a:p>
            <a:pPr marL="457200" indent="-374760">
              <a:lnSpc>
                <a:spcPct val="115000"/>
              </a:lnSpc>
              <a:buClr>
                <a:srgbClr val="ffffff"/>
              </a:buClr>
              <a:buFont typeface="Times"/>
              <a:buChar char="●"/>
            </a:pPr>
            <a:r>
              <a:rPr b="0" lang="en" sz="2300" spc="-1" strike="noStrike">
                <a:solidFill>
                  <a:schemeClr val="dk1"/>
                </a:solidFill>
                <a:latin typeface="Times New Roman"/>
                <a:ea typeface="Times New Roman"/>
              </a:rPr>
              <a:t>OCR technology converts text in images or into machine-readable text.</a:t>
            </a:r>
            <a:endParaRPr b="0" lang="en-IN" sz="2300" spc="-1" strike="noStrike">
              <a:solidFill>
                <a:srgbClr val="000000"/>
              </a:solidFill>
              <a:latin typeface="Arial"/>
            </a:endParaRPr>
          </a:p>
          <a:p>
            <a:pPr marL="457200" indent="-374760">
              <a:lnSpc>
                <a:spcPct val="115000"/>
              </a:lnSpc>
              <a:buClr>
                <a:srgbClr val="ffffff"/>
              </a:buClr>
              <a:buFont typeface="Times"/>
              <a:buChar char="●"/>
            </a:pPr>
            <a:r>
              <a:rPr b="0" lang="en" sz="2300" spc="-1" strike="noStrike">
                <a:solidFill>
                  <a:schemeClr val="dk1"/>
                </a:solidFill>
                <a:latin typeface="Times New Roman"/>
                <a:ea typeface="Times New Roman"/>
              </a:rPr>
              <a:t>It uses advanced pattern recognition to identify and interpret characters, words, and sentences.</a:t>
            </a:r>
            <a:endParaRPr b="0" lang="en-IN" sz="2300" spc="-1" strike="noStrike">
              <a:solidFill>
                <a:srgbClr val="000000"/>
              </a:solidFill>
              <a:latin typeface="Arial"/>
            </a:endParaRPr>
          </a:p>
          <a:p>
            <a:pPr marL="457200" indent="-374760">
              <a:lnSpc>
                <a:spcPct val="115000"/>
              </a:lnSpc>
              <a:buClr>
                <a:srgbClr val="ffffff"/>
              </a:buClr>
              <a:buFont typeface="Times"/>
              <a:buChar char="●"/>
            </a:pPr>
            <a:r>
              <a:rPr b="0" lang="en" sz="2300" spc="-1" strike="noStrike">
                <a:solidFill>
                  <a:schemeClr val="dk1"/>
                </a:solidFill>
                <a:latin typeface="Times New Roman"/>
                <a:ea typeface="Times New Roman"/>
              </a:rPr>
              <a:t>OCR makes textual content accessible for further analysis.</a:t>
            </a:r>
            <a:endParaRPr b="0" lang="en-IN" sz="2300" spc="-1" strike="noStrike">
              <a:solidFill>
                <a:srgbClr val="000000"/>
              </a:solidFill>
              <a:latin typeface="Arial"/>
            </a:endParaRPr>
          </a:p>
          <a:p>
            <a:pPr marL="457200" indent="-374760">
              <a:lnSpc>
                <a:spcPct val="115000"/>
              </a:lnSpc>
              <a:buClr>
                <a:srgbClr val="ffffff"/>
              </a:buClr>
              <a:buFont typeface="Times"/>
              <a:buChar char="●"/>
            </a:pPr>
            <a:r>
              <a:rPr b="0" lang="en" sz="2300" spc="-1" strike="noStrike">
                <a:solidFill>
                  <a:schemeClr val="dk1"/>
                </a:solidFill>
                <a:latin typeface="Times New Roman"/>
                <a:ea typeface="Times New Roman"/>
              </a:rPr>
              <a:t>It's relevant in meme contexts where images are combined with text for meaning.</a:t>
            </a:r>
            <a:endParaRPr b="0" lang="en-IN"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Google Shape;263;p37"/>
          <p:cNvSpPr/>
          <p:nvPr/>
        </p:nvSpPr>
        <p:spPr>
          <a:xfrm>
            <a:off x="254880" y="437040"/>
            <a:ext cx="4698720" cy="59688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5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Arial"/>
                <a:ea typeface="Arial"/>
              </a:rPr>
              <a:t>The Tesseract 4.0.0. OCR Tool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152"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a:bodyPr>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Text extraction is performed using the Tesseract 4.0.0 OCR tool.</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Tesseract is a well-known OCR engine developed by Google.</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It is widely recognized for its accuracy and efficiency in extracting text from images.</a:t>
            </a:r>
            <a:endParaRPr b="0" lang="en-IN" sz="2100" spc="-1" strike="noStrike">
              <a:solidFill>
                <a:srgbClr val="000000"/>
              </a:solidFill>
              <a:latin typeface="Arial"/>
            </a:endParaRPr>
          </a:p>
          <a:p>
            <a:pPr marL="457200" indent="-361800">
              <a:lnSpc>
                <a:spcPct val="115000"/>
              </a:lnSpc>
              <a:buClr>
                <a:srgbClr val="ffffff"/>
              </a:buClr>
              <a:buFont typeface="Times"/>
              <a:buChar char="●"/>
            </a:pPr>
            <a:r>
              <a:rPr b="0" lang="en" sz="2100" spc="-1" strike="noStrike">
                <a:solidFill>
                  <a:schemeClr val="dk1"/>
                </a:solidFill>
                <a:latin typeface="Times New Roman"/>
                <a:ea typeface="Times New Roman"/>
              </a:rPr>
              <a:t>Tesseract is capable of handling the complexities of extracting text from memes with diverse fonts, styles, and sizes.</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Google Shape;270;p38"/>
          <p:cNvSpPr/>
          <p:nvPr/>
        </p:nvSpPr>
        <p:spPr>
          <a:xfrm>
            <a:off x="254880" y="437040"/>
            <a:ext cx="4698720" cy="59688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5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Arial"/>
                <a:ea typeface="Arial"/>
              </a:rPr>
              <a:t>The Tesseract 4.0.0. OCR Tool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pic>
        <p:nvPicPr>
          <p:cNvPr id="155" name="Google Shape;272;p38" descr=""/>
          <p:cNvPicPr/>
          <p:nvPr/>
        </p:nvPicPr>
        <p:blipFill>
          <a:blip r:embed="rId2"/>
          <a:stretch/>
        </p:blipFill>
        <p:spPr>
          <a:xfrm>
            <a:off x="152280" y="1755000"/>
            <a:ext cx="8838720" cy="23475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277;p39"/>
          <p:cNvSpPr/>
          <p:nvPr/>
        </p:nvSpPr>
        <p:spPr>
          <a:xfrm>
            <a:off x="291600" y="240480"/>
            <a:ext cx="6263640" cy="633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57" name="PlaceHolder 1"/>
          <p:cNvSpPr>
            <a:spLocks noGrp="1"/>
          </p:cNvSpPr>
          <p:nvPr>
            <p:ph type="title"/>
          </p:nvPr>
        </p:nvSpPr>
        <p:spPr>
          <a:xfrm>
            <a:off x="311760" y="25560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Text Extraction: Optical Character Recognition   </a:t>
            </a:r>
            <a:r>
              <a:rPr b="0" lang="en" sz="2200" spc="-1" strike="noStrike">
                <a:solidFill>
                  <a:schemeClr val="dk1"/>
                </a:solidFill>
                <a:latin typeface="Times New Roman"/>
                <a:ea typeface="Times New Roman"/>
              </a:rPr>
              <a:t> </a:t>
            </a:r>
            <a:r>
              <a:rPr b="0" lang="en" sz="2200" spc="-1" strike="noStrike" u="sng">
                <a:solidFill>
                  <a:schemeClr val="accent5"/>
                </a:solidFill>
                <a:uFillTx/>
                <a:latin typeface="Times New Roman"/>
                <a:ea typeface="Times New Roman"/>
                <a:hlinkClick r:id="rId1"/>
              </a:rPr>
              <a:t>[5]</a:t>
            </a:r>
            <a:endParaRPr b="0" lang="en-IN" sz="2200" spc="-1" strike="noStrike">
              <a:solidFill>
                <a:srgbClr val="000000"/>
              </a:solidFill>
              <a:latin typeface="Arial"/>
            </a:endParaRPr>
          </a:p>
        </p:txBody>
      </p:sp>
      <p:sp>
        <p:nvSpPr>
          <p:cNvPr id="158" name="PlaceHolder 2"/>
          <p:cNvSpPr>
            <a:spLocks noGrp="1"/>
          </p:cNvSpPr>
          <p:nvPr>
            <p:ph/>
          </p:nvPr>
        </p:nvSpPr>
        <p:spPr>
          <a:xfrm>
            <a:off x="354240" y="1170360"/>
            <a:ext cx="8520120" cy="3656880"/>
          </a:xfrm>
          <a:prstGeom prst="rect">
            <a:avLst/>
          </a:prstGeom>
          <a:noFill/>
          <a:ln w="9360">
            <a:solidFill>
              <a:srgbClr val="fffbf0"/>
            </a:solidFill>
            <a:round/>
          </a:ln>
        </p:spPr>
        <p:txBody>
          <a:bodyPr lIns="91440" rIns="91440" tIns="91440" bIns="91440" anchor="t">
            <a:normAutofit fontScale="87222" lnSpcReduction="10000"/>
          </a:bodyPr>
          <a:p>
            <a:pPr indent="0" algn="ctr">
              <a:lnSpc>
                <a:spcPct val="115000"/>
              </a:lnSpc>
              <a:buNone/>
              <a:tabLst>
                <a:tab algn="l" pos="0"/>
              </a:tabLst>
            </a:pPr>
            <a:endParaRPr b="0" lang="en-IN" sz="1800" spc="-1" strike="noStrike">
              <a:solidFill>
                <a:srgbClr val="000000"/>
              </a:solidFill>
              <a:latin typeface="Arial"/>
            </a:endParaRPr>
          </a:p>
          <a:p>
            <a:pPr marL="457200" indent="-228600">
              <a:lnSpc>
                <a:spcPct val="115000"/>
              </a:lnSpc>
              <a:spcBef>
                <a:spcPts val="1199"/>
              </a:spcBef>
              <a:buNone/>
              <a:tabLst>
                <a:tab algn="l" pos="0"/>
              </a:tabLst>
            </a:pPr>
            <a:r>
              <a:rPr b="0" lang="en" sz="1480" spc="-1" strike="noStrike">
                <a:solidFill>
                  <a:schemeClr val="dk1"/>
                </a:solidFill>
                <a:latin typeface="Roboto"/>
                <a:ea typeface="Roboto"/>
              </a:rPr>
              <a:t>Improved Accuracy:</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Tesseract 4.0 exhibits enhanced accuracy in text recognition from images.</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Achieved through advancements in neural network-based recognition models and training methodologies.</a:t>
            </a:r>
            <a:endParaRPr b="0" lang="en-IN" sz="1480" spc="-1" strike="noStrike">
              <a:solidFill>
                <a:srgbClr val="000000"/>
              </a:solidFill>
              <a:latin typeface="Arial"/>
            </a:endParaRPr>
          </a:p>
          <a:p>
            <a:pPr marL="457200" indent="-228600">
              <a:lnSpc>
                <a:spcPct val="115000"/>
              </a:lnSpc>
              <a:buNone/>
              <a:tabLst>
                <a:tab algn="l" pos="0"/>
              </a:tabLst>
            </a:pPr>
            <a:r>
              <a:rPr b="0" lang="en" sz="1480" spc="-1" strike="noStrike">
                <a:solidFill>
                  <a:schemeClr val="dk1"/>
                </a:solidFill>
                <a:latin typeface="Roboto"/>
                <a:ea typeface="Roboto"/>
              </a:rPr>
              <a:t>Language Model Enhancements:</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Features improved language modeling techniques.</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Supports a range of languages including English, Spanish, French, German, Italian, Portuguese, Dutch, and Swedish.</a:t>
            </a:r>
            <a:endParaRPr b="0" lang="en-IN" sz="1480" spc="-1" strike="noStrike">
              <a:solidFill>
                <a:srgbClr val="000000"/>
              </a:solidFill>
              <a:latin typeface="Arial"/>
            </a:endParaRPr>
          </a:p>
          <a:p>
            <a:pPr marL="457200" indent="-228600">
              <a:lnSpc>
                <a:spcPct val="115000"/>
              </a:lnSpc>
              <a:buNone/>
              <a:tabLst>
                <a:tab algn="l" pos="0"/>
              </a:tabLst>
            </a:pPr>
            <a:r>
              <a:rPr b="0" lang="en" sz="1480" spc="-1" strike="noStrike">
                <a:solidFill>
                  <a:schemeClr val="dk1"/>
                </a:solidFill>
                <a:latin typeface="Roboto"/>
                <a:ea typeface="Roboto"/>
              </a:rPr>
              <a:t>Performance Optimizations:</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Tesseract 4.0 incorporates several optimizations for improved speed and efficiency.</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These optimizations contribute to faster and more efficient text recognition from images.</a:t>
            </a:r>
            <a:endParaRPr b="0" lang="en-IN" sz="1480" spc="-1" strike="noStrike">
              <a:solidFill>
                <a:srgbClr val="000000"/>
              </a:solidFill>
              <a:latin typeface="Arial"/>
            </a:endParaRPr>
          </a:p>
          <a:p>
            <a:pPr marL="457200" indent="-228600">
              <a:lnSpc>
                <a:spcPct val="115000"/>
              </a:lnSpc>
              <a:buNone/>
              <a:tabLst>
                <a:tab algn="l" pos="0"/>
              </a:tabLst>
            </a:pPr>
            <a:r>
              <a:rPr b="0" lang="en" sz="1480" spc="-1" strike="noStrike">
                <a:solidFill>
                  <a:schemeClr val="dk1"/>
                </a:solidFill>
                <a:latin typeface="Roboto"/>
                <a:ea typeface="Roboto"/>
              </a:rPr>
              <a:t>Project Choice Rationale:</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Tesseract 4.0 was selected for our project due to its higher accuracy.</a:t>
            </a:r>
            <a:endParaRPr b="0" lang="en-IN" sz="1480" spc="-1" strike="noStrike">
              <a:solidFill>
                <a:srgbClr val="000000"/>
              </a:solidFill>
              <a:latin typeface="Arial"/>
            </a:endParaRPr>
          </a:p>
          <a:p>
            <a:pPr lvl="1" marL="914400" indent="-315360">
              <a:lnSpc>
                <a:spcPct val="115000"/>
              </a:lnSpc>
              <a:buClr>
                <a:srgbClr val="ffffff"/>
              </a:buClr>
              <a:buFont typeface="Roboto"/>
              <a:buChar char="●"/>
              <a:tabLst>
                <a:tab algn="l" pos="0"/>
              </a:tabLst>
            </a:pPr>
            <a:r>
              <a:rPr b="0" lang="en" sz="1480" spc="-1" strike="noStrike">
                <a:solidFill>
                  <a:schemeClr val="dk1"/>
                </a:solidFill>
                <a:latin typeface="Roboto"/>
                <a:ea typeface="Roboto"/>
              </a:rPr>
              <a:t>The ease of integration further solidified its suitability for our specific project requirements.</a:t>
            </a:r>
            <a:endParaRPr b="0" lang="en-IN" sz="1480" spc="-1" strike="noStrike">
              <a:solidFill>
                <a:srgbClr val="000000"/>
              </a:solidFill>
              <a:latin typeface="Arial"/>
            </a:endParaRPr>
          </a:p>
          <a:p>
            <a:pPr indent="0" algn="ctr">
              <a:lnSpc>
                <a:spcPct val="115000"/>
              </a:lnSpc>
              <a:spcAft>
                <a:spcPts val="1199"/>
              </a:spcAft>
              <a:buNone/>
              <a:tabLst>
                <a:tab algn="l" pos="0"/>
              </a:tabLst>
            </a:pP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Google Shape;284;p40"/>
          <p:cNvSpPr/>
          <p:nvPr/>
        </p:nvSpPr>
        <p:spPr>
          <a:xfrm>
            <a:off x="269640" y="510120"/>
            <a:ext cx="2680920" cy="507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6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BERT Architecture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161"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fontScale="93333"/>
          </a:bodyPr>
          <a:p>
            <a:pPr marL="457200" indent="-361800">
              <a:lnSpc>
                <a:spcPct val="95000"/>
              </a:lnSpc>
              <a:buClr>
                <a:srgbClr val="ffffff"/>
              </a:buClr>
              <a:buFont typeface="Times"/>
              <a:buChar char="●"/>
            </a:pPr>
            <a:r>
              <a:rPr b="0" lang="en" sz="2100" spc="-1" strike="noStrike">
                <a:solidFill>
                  <a:schemeClr val="dk1"/>
                </a:solidFill>
                <a:latin typeface="Times New Roman"/>
                <a:ea typeface="Times New Roman"/>
              </a:rPr>
              <a:t>BERT model comprises multiple layers with attention mechanisms weighing word importance.</a:t>
            </a:r>
            <a:endParaRPr b="0" lang="en-IN" sz="2100" spc="-1" strike="noStrike">
              <a:solidFill>
                <a:srgbClr val="000000"/>
              </a:solidFill>
              <a:latin typeface="Arial"/>
            </a:endParaRPr>
          </a:p>
          <a:p>
            <a:pPr marL="457200" indent="-361800">
              <a:lnSpc>
                <a:spcPct val="95000"/>
              </a:lnSpc>
              <a:buClr>
                <a:srgbClr val="ffffff"/>
              </a:buClr>
              <a:buFont typeface="Times"/>
              <a:buChar char="●"/>
            </a:pPr>
            <a:r>
              <a:rPr b="0" lang="en" sz="2100" spc="-1" strike="noStrike">
                <a:solidFill>
                  <a:schemeClr val="dk1"/>
                </a:solidFill>
                <a:latin typeface="Times New Roman"/>
                <a:ea typeface="Times New Roman"/>
              </a:rPr>
              <a:t>It captures diverse linguistic relationships like synonyms, antonyms, context shifts, and nuanced language usage.</a:t>
            </a:r>
            <a:endParaRPr b="0" lang="en-IN" sz="2100" spc="-1" strike="noStrike">
              <a:solidFill>
                <a:srgbClr val="000000"/>
              </a:solidFill>
              <a:latin typeface="Arial"/>
            </a:endParaRPr>
          </a:p>
          <a:p>
            <a:pPr marL="457200" indent="-361800">
              <a:lnSpc>
                <a:spcPct val="95000"/>
              </a:lnSpc>
              <a:buClr>
                <a:srgbClr val="ffffff"/>
              </a:buClr>
              <a:buFont typeface="Times"/>
              <a:buChar char="●"/>
            </a:pPr>
            <a:r>
              <a:rPr b="0" lang="en" sz="2100" spc="-1" strike="noStrike">
                <a:solidFill>
                  <a:schemeClr val="dk1"/>
                </a:solidFill>
                <a:latin typeface="Times New Roman"/>
                <a:ea typeface="Times New Roman"/>
              </a:rPr>
              <a:t>Our algorithm utilizes the "bert-base-multilingual-cased" BERT variant.</a:t>
            </a:r>
            <a:endParaRPr b="0" lang="en-IN" sz="2100" spc="-1" strike="noStrike">
              <a:solidFill>
                <a:srgbClr val="000000"/>
              </a:solidFill>
              <a:latin typeface="Arial"/>
            </a:endParaRPr>
          </a:p>
          <a:p>
            <a:pPr marL="457200" indent="-361800">
              <a:lnSpc>
                <a:spcPct val="95000"/>
              </a:lnSpc>
              <a:buClr>
                <a:srgbClr val="ffffff"/>
              </a:buClr>
              <a:buFont typeface="Times"/>
              <a:buChar char="●"/>
            </a:pPr>
            <a:r>
              <a:rPr b="0" lang="en" sz="2100" spc="-1" strike="noStrike">
                <a:solidFill>
                  <a:schemeClr val="dk1"/>
                </a:solidFill>
                <a:latin typeface="Times New Roman"/>
                <a:ea typeface="Times New Roman"/>
              </a:rPr>
              <a:t>This version handles multiple languages, preserving case distinctions, with 12 layers, 768 hidden dimensions, and 12 attention heads.</a:t>
            </a:r>
            <a:endParaRPr b="0" lang="en-IN" sz="2100" spc="-1" strike="noStrike">
              <a:solidFill>
                <a:srgbClr val="000000"/>
              </a:solidFill>
              <a:latin typeface="Arial"/>
            </a:endParaRPr>
          </a:p>
          <a:p>
            <a:pPr marL="457200" indent="-361800">
              <a:lnSpc>
                <a:spcPct val="95000"/>
              </a:lnSpc>
              <a:buClr>
                <a:srgbClr val="ffffff"/>
              </a:buClr>
              <a:buFont typeface="Times"/>
              <a:buChar char="●"/>
            </a:pPr>
            <a:r>
              <a:rPr b="0" lang="en" sz="2100" spc="-1" strike="noStrike">
                <a:solidFill>
                  <a:schemeClr val="dk1"/>
                </a:solidFill>
                <a:latin typeface="Times New Roman"/>
                <a:ea typeface="Times New Roman"/>
              </a:rPr>
              <a:t>This BERT variant can handle :-English, Spanish, French, German,Italian,Dutch, Portuguese, Russian.</a:t>
            </a:r>
            <a:endParaRPr b="0" lang="en-IN" sz="2100" spc="-1" strike="noStrike">
              <a:solidFill>
                <a:srgbClr val="000000"/>
              </a:solidFill>
              <a:latin typeface="Arial"/>
            </a:endParaRPr>
          </a:p>
          <a:p>
            <a:pPr marL="457200" indent="-361800">
              <a:lnSpc>
                <a:spcPct val="95000"/>
              </a:lnSpc>
              <a:buClr>
                <a:srgbClr val="ffffff"/>
              </a:buClr>
              <a:buFont typeface="Times"/>
              <a:buChar char="●"/>
            </a:pPr>
            <a:r>
              <a:rPr b="0" lang="en" sz="2100" spc="-1" strike="noStrike">
                <a:solidFill>
                  <a:schemeClr val="dk1"/>
                </a:solidFill>
                <a:latin typeface="Times New Roman"/>
                <a:ea typeface="Times New Roman"/>
              </a:rPr>
              <a:t>The layer-dimension combination allows the model to capture extensive linguistic patterns, suitable for analyzing multilingual meme content.</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Google Shape;291;p41"/>
          <p:cNvSpPr/>
          <p:nvPr/>
        </p:nvSpPr>
        <p:spPr>
          <a:xfrm>
            <a:off x="311760" y="321480"/>
            <a:ext cx="2680920" cy="507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63" name="PlaceHolder 1"/>
          <p:cNvSpPr>
            <a:spLocks noGrp="1"/>
          </p:cNvSpPr>
          <p:nvPr>
            <p:ph type="title"/>
          </p:nvPr>
        </p:nvSpPr>
        <p:spPr>
          <a:xfrm>
            <a:off x="311760" y="28908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Why BERT?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164" name="PlaceHolder 2"/>
          <p:cNvSpPr>
            <a:spLocks noGrp="1"/>
          </p:cNvSpPr>
          <p:nvPr>
            <p:ph/>
          </p:nvPr>
        </p:nvSpPr>
        <p:spPr>
          <a:xfrm>
            <a:off x="311760" y="924480"/>
            <a:ext cx="8520120" cy="4048560"/>
          </a:xfrm>
          <a:prstGeom prst="rect">
            <a:avLst/>
          </a:prstGeom>
          <a:noFill/>
          <a:ln w="9360">
            <a:solidFill>
              <a:srgbClr val="fffbf0"/>
            </a:solidFill>
            <a:round/>
          </a:ln>
        </p:spPr>
        <p:txBody>
          <a:bodyPr lIns="91440" rIns="91440" tIns="91440" bIns="91440" anchor="t">
            <a:normAutofit/>
          </a:bodyPr>
          <a:p>
            <a:pPr marL="457200" indent="-355680">
              <a:lnSpc>
                <a:spcPct val="95000"/>
              </a:lnSpc>
              <a:buClr>
                <a:srgbClr val="ffffff"/>
              </a:buClr>
              <a:buFont typeface="Times"/>
              <a:buChar char="●"/>
            </a:pPr>
            <a:r>
              <a:rPr b="0" lang="en" sz="2000" spc="-1" strike="noStrike">
                <a:solidFill>
                  <a:schemeClr val="dk1"/>
                </a:solidFill>
                <a:latin typeface="Times New Roman"/>
                <a:ea typeface="Times New Roman"/>
              </a:rPr>
              <a:t>A Comparison of BERT with other versions of language processing models is given below:</a:t>
            </a:r>
            <a:endParaRPr b="0" lang="en-IN" sz="2000" spc="-1" strike="noStrike">
              <a:solidFill>
                <a:srgbClr val="000000"/>
              </a:solidFill>
              <a:latin typeface="Arial"/>
            </a:endParaRPr>
          </a:p>
          <a:p>
            <a:pPr marL="457200" indent="0">
              <a:lnSpc>
                <a:spcPct val="95000"/>
              </a:lnSpc>
              <a:spcBef>
                <a:spcPts val="1199"/>
              </a:spcBef>
              <a:buNone/>
              <a:tabLst>
                <a:tab algn="l" pos="0"/>
              </a:tabLst>
            </a:pPr>
            <a:endParaRPr b="0" lang="en-IN" sz="2000" spc="-1" strike="noStrike">
              <a:solidFill>
                <a:srgbClr val="000000"/>
              </a:solidFill>
              <a:latin typeface="Arial"/>
            </a:endParaRPr>
          </a:p>
          <a:p>
            <a:pPr marL="457200" indent="0">
              <a:lnSpc>
                <a:spcPct val="95000"/>
              </a:lnSpc>
              <a:spcBef>
                <a:spcPts val="1199"/>
              </a:spcBef>
              <a:spcAft>
                <a:spcPts val="1199"/>
              </a:spcAft>
              <a:buNone/>
              <a:tabLst>
                <a:tab algn="l" pos="0"/>
              </a:tabLst>
            </a:pPr>
            <a:endParaRPr b="0" lang="en-IN" sz="2100" spc="-1" strike="noStrike">
              <a:solidFill>
                <a:srgbClr val="000000"/>
              </a:solidFill>
              <a:latin typeface="Arial"/>
            </a:endParaRPr>
          </a:p>
        </p:txBody>
      </p:sp>
      <p:pic>
        <p:nvPicPr>
          <p:cNvPr id="165" name="Google Shape;294;p41" descr=""/>
          <p:cNvPicPr/>
          <p:nvPr/>
        </p:nvPicPr>
        <p:blipFill>
          <a:blip r:embed="rId2"/>
          <a:stretch/>
        </p:blipFill>
        <p:spPr>
          <a:xfrm>
            <a:off x="311760" y="1618920"/>
            <a:ext cx="8520120" cy="33541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Google Shape;66;p15"/>
          <p:cNvSpPr/>
          <p:nvPr/>
        </p:nvSpPr>
        <p:spPr>
          <a:xfrm>
            <a:off x="271080" y="2130480"/>
            <a:ext cx="8601120" cy="13230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2" name="PlaceHolder 1"/>
          <p:cNvSpPr>
            <a:spLocks noGrp="1"/>
          </p:cNvSpPr>
          <p:nvPr>
            <p:ph type="title"/>
          </p:nvPr>
        </p:nvSpPr>
        <p:spPr>
          <a:xfrm>
            <a:off x="311760" y="2285280"/>
            <a:ext cx="8520120" cy="572400"/>
          </a:xfrm>
          <a:prstGeom prst="rect">
            <a:avLst/>
          </a:prstGeom>
          <a:noFill/>
          <a:ln w="0">
            <a:noFill/>
          </a:ln>
        </p:spPr>
        <p:txBody>
          <a:bodyPr lIns="91440" rIns="91440" tIns="91440" bIns="91440" anchor="t">
            <a:normAutofit fontScale="56058" lnSpcReduction="20000"/>
          </a:bodyPr>
          <a:p>
            <a:pPr indent="0" algn="ctr">
              <a:lnSpc>
                <a:spcPct val="100000"/>
              </a:lnSpc>
              <a:buNone/>
              <a:tabLst>
                <a:tab algn="l" pos="0"/>
              </a:tabLst>
            </a:pPr>
            <a:r>
              <a:rPr b="0" lang="en" sz="2800" spc="-1" strike="noStrike">
                <a:solidFill>
                  <a:schemeClr val="dk1"/>
                </a:solidFill>
                <a:latin typeface="Times New Roman"/>
                <a:ea typeface="Times New Roman"/>
              </a:rPr>
              <a:t>These slides are only for research purposes and we do not intend to offend anyone in any way whatsoever.</a:t>
            </a:r>
            <a:endParaRPr b="0" lang="en-IN"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Google Shape;299;p42"/>
          <p:cNvSpPr/>
          <p:nvPr/>
        </p:nvSpPr>
        <p:spPr>
          <a:xfrm>
            <a:off x="311760" y="321480"/>
            <a:ext cx="2680920" cy="507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67" name="PlaceHolder 1"/>
          <p:cNvSpPr>
            <a:spLocks noGrp="1"/>
          </p:cNvSpPr>
          <p:nvPr>
            <p:ph type="title"/>
          </p:nvPr>
        </p:nvSpPr>
        <p:spPr>
          <a:xfrm>
            <a:off x="311760" y="28908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Why BERT?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168" name="PlaceHolder 2"/>
          <p:cNvSpPr>
            <a:spLocks noGrp="1"/>
          </p:cNvSpPr>
          <p:nvPr>
            <p:ph/>
          </p:nvPr>
        </p:nvSpPr>
        <p:spPr>
          <a:xfrm>
            <a:off x="311760" y="924480"/>
            <a:ext cx="8520120" cy="3930840"/>
          </a:xfrm>
          <a:prstGeom prst="rect">
            <a:avLst/>
          </a:prstGeom>
          <a:noFill/>
          <a:ln w="9360">
            <a:solidFill>
              <a:schemeClr val="dk1"/>
            </a:solidFill>
            <a:round/>
          </a:ln>
        </p:spPr>
        <p:txBody>
          <a:bodyPr lIns="91440" rIns="91440" tIns="91440" bIns="91440" anchor="t">
            <a:normAutofit/>
          </a:bodyPr>
          <a:p>
            <a:pPr marL="457200" indent="-361800">
              <a:lnSpc>
                <a:spcPct val="95000"/>
              </a:lnSpc>
              <a:buClr>
                <a:srgbClr val="eeff41"/>
              </a:buClr>
              <a:buFont typeface="Times"/>
              <a:buChar char="●"/>
            </a:pPr>
            <a:r>
              <a:rPr b="0" lang="en" sz="2100" spc="-1" strike="noStrike">
                <a:solidFill>
                  <a:schemeClr val="accent6"/>
                </a:solidFill>
                <a:latin typeface="Times New Roman"/>
                <a:ea typeface="Times New Roman"/>
              </a:rPr>
              <a:t>According to the previous comparison, we can conclude that BERT is the best model for our project due to the following factors:</a:t>
            </a:r>
            <a:endParaRPr b="0" lang="en-IN" sz="2100" spc="-1" strike="noStrike">
              <a:solidFill>
                <a:srgbClr val="000000"/>
              </a:solidFill>
              <a:latin typeface="Arial"/>
            </a:endParaRPr>
          </a:p>
          <a:p>
            <a:pPr marL="457200" indent="-343080">
              <a:lnSpc>
                <a:spcPct val="95000"/>
              </a:lnSpc>
              <a:buClr>
                <a:srgbClr val="ffffff"/>
              </a:buClr>
              <a:buFont typeface="Times"/>
              <a:buAutoNum type="arabicPeriod"/>
            </a:pPr>
            <a:r>
              <a:rPr b="0" lang="en" sz="1800" spc="-1" strike="noStrike">
                <a:solidFill>
                  <a:schemeClr val="dk1"/>
                </a:solidFill>
                <a:latin typeface="Times New Roman"/>
                <a:ea typeface="Times New Roman"/>
              </a:rPr>
              <a:t>Model Size and Efficiency: BERT, with its Base model having 110M parameters, is more efficient compared to other models like RoBERTa (Base: 1.25M), DistilBERT (Base: 66M), and ALBERT (Base: 11M). This is crucial for our project, considering we are working with a relatively smaller dataset of a few thousand memes.</a:t>
            </a:r>
            <a:endParaRPr b="0" lang="en-IN" sz="1800" spc="-1" strike="noStrike">
              <a:solidFill>
                <a:srgbClr val="000000"/>
              </a:solidFill>
              <a:latin typeface="Arial"/>
            </a:endParaRPr>
          </a:p>
          <a:p>
            <a:pPr marL="457200" indent="-343080">
              <a:lnSpc>
                <a:spcPct val="95000"/>
              </a:lnSpc>
              <a:buClr>
                <a:srgbClr val="ffffff"/>
              </a:buClr>
              <a:buFont typeface="Times"/>
              <a:buAutoNum type="arabicPeriod"/>
            </a:pPr>
            <a:r>
              <a:rPr b="0" lang="en" sz="1800" spc="-1" strike="noStrike">
                <a:solidFill>
                  <a:schemeClr val="dk1"/>
                </a:solidFill>
                <a:latin typeface="Times New Roman"/>
                <a:ea typeface="Times New Roman"/>
              </a:rPr>
              <a:t>Training Time: BERT, with a training time of 8 x V100 x 12d for the Base model, is suitable for training on Google Colab, which is a cloud-based platform with resource limitations compared to specialized hardware, which we have used for the resource extensive task of training the model.</a:t>
            </a:r>
            <a:endParaRPr b="0" lang="en-IN" sz="1800" spc="-1" strike="noStrike">
              <a:solidFill>
                <a:srgbClr val="000000"/>
              </a:solidFill>
              <a:latin typeface="Arial"/>
            </a:endParaRPr>
          </a:p>
          <a:p>
            <a:pPr marL="457200" indent="-343080">
              <a:lnSpc>
                <a:spcPct val="95000"/>
              </a:lnSpc>
              <a:buClr>
                <a:srgbClr val="ffffff"/>
              </a:buClr>
              <a:buFont typeface="Times"/>
              <a:buAutoNum type="arabicPeriod"/>
            </a:pPr>
            <a:r>
              <a:rPr b="0" lang="en" sz="1800" spc="-1" strike="noStrike">
                <a:solidFill>
                  <a:schemeClr val="dk1"/>
                </a:solidFill>
                <a:latin typeface="Times New Roman"/>
                <a:ea typeface="Times New Roman"/>
              </a:rPr>
              <a:t>Performance: BERT has demonstrated superior performance, outperforming the state-of-the-art models in October 2018. This is a crucial factor for meme-based cyberbullying detection, as accuracy and effectiveness are paramount in handling real-world scenarios.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Google Shape;306;p43"/>
          <p:cNvSpPr/>
          <p:nvPr/>
        </p:nvSpPr>
        <p:spPr>
          <a:xfrm>
            <a:off x="311760" y="321480"/>
            <a:ext cx="2680920" cy="507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70" name="PlaceHolder 1"/>
          <p:cNvSpPr>
            <a:spLocks noGrp="1"/>
          </p:cNvSpPr>
          <p:nvPr>
            <p:ph type="title"/>
          </p:nvPr>
        </p:nvSpPr>
        <p:spPr>
          <a:xfrm>
            <a:off x="311760" y="28908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Why BERT?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171" name="PlaceHolder 2"/>
          <p:cNvSpPr>
            <a:spLocks noGrp="1"/>
          </p:cNvSpPr>
          <p:nvPr>
            <p:ph/>
          </p:nvPr>
        </p:nvSpPr>
        <p:spPr>
          <a:xfrm>
            <a:off x="311760" y="924480"/>
            <a:ext cx="8520120" cy="3930840"/>
          </a:xfrm>
          <a:prstGeom prst="rect">
            <a:avLst/>
          </a:prstGeom>
          <a:noFill/>
          <a:ln w="9360">
            <a:solidFill>
              <a:schemeClr val="dk1"/>
            </a:solidFill>
            <a:round/>
          </a:ln>
        </p:spPr>
        <p:txBody>
          <a:bodyPr lIns="91440" rIns="91440" tIns="91440" bIns="91440" anchor="t">
            <a:normAutofit fontScale="93333" lnSpcReduction="10000"/>
          </a:bodyPr>
          <a:p>
            <a:pPr marL="457200" indent="-361800">
              <a:lnSpc>
                <a:spcPct val="95000"/>
              </a:lnSpc>
              <a:buClr>
                <a:srgbClr val="eeff41"/>
              </a:buClr>
              <a:buFont typeface="Times"/>
              <a:buChar char="●"/>
            </a:pPr>
            <a:r>
              <a:rPr b="0" lang="en" sz="2100" spc="-1" strike="noStrike">
                <a:solidFill>
                  <a:schemeClr val="accent6"/>
                </a:solidFill>
                <a:latin typeface="Times New Roman"/>
                <a:ea typeface="Times New Roman"/>
              </a:rPr>
              <a:t>According to the previous comparison, we can conclude that BERT is the best model for our project due to the following factors:</a:t>
            </a:r>
            <a:endParaRPr b="0" lang="en-IN" sz="2100" spc="-1" strike="noStrike">
              <a:solidFill>
                <a:srgbClr val="000000"/>
              </a:solidFill>
              <a:latin typeface="Arial"/>
            </a:endParaRPr>
          </a:p>
          <a:p>
            <a:pPr indent="0">
              <a:lnSpc>
                <a:spcPct val="95000"/>
              </a:lnSpc>
              <a:spcBef>
                <a:spcPts val="1199"/>
              </a:spcBef>
              <a:buNone/>
              <a:tabLst>
                <a:tab algn="l" pos="0"/>
              </a:tabLst>
            </a:pPr>
            <a:r>
              <a:rPr b="0" lang="en" sz="1800" spc="-1" strike="noStrike">
                <a:solidFill>
                  <a:schemeClr val="dk1"/>
                </a:solidFill>
                <a:latin typeface="Times New Roman"/>
                <a:ea typeface="Times New Roman"/>
              </a:rPr>
              <a:t>4. Adaptability to Dataset Size: BERT's robust performance on a smaller dataset, such as our few thousand memes, makes it a suitable choice. The model's ability to capture complex language patterns is valuable when dealing with the diverse and often nuanced language present in memes.</a:t>
            </a:r>
            <a:endParaRPr b="0" lang="en-IN" sz="1800" spc="-1" strike="noStrike">
              <a:solidFill>
                <a:srgbClr val="000000"/>
              </a:solidFill>
              <a:latin typeface="Arial"/>
            </a:endParaRPr>
          </a:p>
          <a:p>
            <a:pPr indent="0">
              <a:lnSpc>
                <a:spcPct val="95000"/>
              </a:lnSpc>
              <a:spcBef>
                <a:spcPts val="1199"/>
              </a:spcBef>
              <a:buNone/>
              <a:tabLst>
                <a:tab algn="l" pos="0"/>
              </a:tabLst>
            </a:pPr>
            <a:r>
              <a:rPr b="0" lang="en" sz="1800" spc="-1" strike="noStrike">
                <a:solidFill>
                  <a:schemeClr val="dk1"/>
                </a:solidFill>
                <a:latin typeface="Times New Roman"/>
                <a:ea typeface="Times New Roman"/>
              </a:rPr>
              <a:t>5. Pre-training Data Method: BERT's pre-training data method, which includes BooksCorpus and English Wikipedia totaling 16GB, aligns well with the  project's dataset size. Moderate-sized pre-training dataset contributes to better generalization on a specific task without the need for excessively large datasets.</a:t>
            </a:r>
            <a:endParaRPr b="0" lang="en-IN" sz="1800" spc="-1" strike="noStrike">
              <a:solidFill>
                <a:srgbClr val="000000"/>
              </a:solidFill>
              <a:latin typeface="Arial"/>
            </a:endParaRPr>
          </a:p>
          <a:p>
            <a:pPr indent="0">
              <a:lnSpc>
                <a:spcPct val="95000"/>
              </a:lnSpc>
              <a:spcBef>
                <a:spcPts val="1199"/>
              </a:spcBef>
              <a:spcAft>
                <a:spcPts val="1199"/>
              </a:spcAft>
              <a:buNone/>
              <a:tabLst>
                <a:tab algn="l" pos="0"/>
              </a:tabLst>
            </a:pPr>
            <a:r>
              <a:rPr b="0" lang="en" sz="1800" spc="-1" strike="noStrike">
                <a:solidFill>
                  <a:schemeClr val="dk1"/>
                </a:solidFill>
                <a:latin typeface="Times New Roman"/>
                <a:ea typeface="Times New Roman"/>
              </a:rPr>
              <a:t>6. Fine-Tuning Capability: BERT's bidirectional context understanding and fine-tuning capability make it adaptable to specific tasks like cyberbullying detection. This is crucial for training the model on our custom dataset, allowing it to learn the nuances of hateful and non-hateful memes effectively.</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Google Shape;313;p44"/>
          <p:cNvSpPr/>
          <p:nvPr/>
        </p:nvSpPr>
        <p:spPr>
          <a:xfrm>
            <a:off x="298800" y="444240"/>
            <a:ext cx="7306920" cy="6116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7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Contextual Understanding for Cyberbullying Detection</a:t>
            </a:r>
            <a:endParaRPr b="0" lang="en-IN" sz="2800" spc="-1" strike="noStrike">
              <a:solidFill>
                <a:srgbClr val="000000"/>
              </a:solidFill>
              <a:latin typeface="Arial"/>
            </a:endParaRPr>
          </a:p>
        </p:txBody>
      </p:sp>
      <p:sp>
        <p:nvSpPr>
          <p:cNvPr id="174"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a:bodyPr>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In cyberbullying detection, nuanced language, sarcasm, and coded expressions pose challenges.</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Traditional keyword methods struggle; BERT's bidirectional processing and contextual comprehension excel.</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BERT identifies subtle cues, addressing overt and covert cyberbullying content.</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Fine-tuning may be needed for the model to grasp unique linguistic features in memes for effective cyberbullying detection.</a:t>
            </a:r>
            <a:endParaRPr b="0" lang="en-IN"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Google Shape;320;p45"/>
          <p:cNvSpPr/>
          <p:nvPr/>
        </p:nvSpPr>
        <p:spPr>
          <a:xfrm>
            <a:off x="298800" y="444240"/>
            <a:ext cx="7306920" cy="6116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7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Contextual Understanding for Cyberbullying Detection</a:t>
            </a:r>
            <a:endParaRPr b="0" lang="en-IN" sz="2800" spc="-1" strike="noStrike">
              <a:solidFill>
                <a:srgbClr val="000000"/>
              </a:solidFill>
              <a:latin typeface="Arial"/>
            </a:endParaRPr>
          </a:p>
        </p:txBody>
      </p:sp>
      <p:sp>
        <p:nvSpPr>
          <p:cNvPr id="177"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a:bodyPr>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In cyberbullying detection, nuanced language, sarcasm, and coded expressions pose challenges.</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Traditional keyword methods struggle; BERT's bidirectional processing and contextual comprehension excel.</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BERT identifies subtle cues, addressing overt and covert cyberbullying content.</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Fine-tuning may be needed for the model to grasp unique linguistic features in memes for effective cyberbullying detection.</a:t>
            </a:r>
            <a:endParaRPr b="0" lang="en-IN"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Google Shape;327;p46"/>
          <p:cNvSpPr/>
          <p:nvPr/>
        </p:nvSpPr>
        <p:spPr>
          <a:xfrm>
            <a:off x="254880" y="444240"/>
            <a:ext cx="4458240" cy="618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7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BERT Language Representation    </a:t>
            </a:r>
            <a:r>
              <a:rPr b="0" lang="en" sz="2200" spc="-1" strike="noStrike">
                <a:solidFill>
                  <a:schemeClr val="dk1"/>
                </a:solidFill>
                <a:latin typeface="Times New Roman"/>
                <a:ea typeface="Times New Roman"/>
              </a:rPr>
              <a:t> </a:t>
            </a:r>
            <a:r>
              <a:rPr b="0" lang="en" sz="2200" spc="-1" strike="noStrike" u="sng">
                <a:solidFill>
                  <a:schemeClr val="accent5"/>
                </a:solidFill>
                <a:uFillTx/>
                <a:latin typeface="Times New Roman"/>
                <a:ea typeface="Times New Roman"/>
                <a:hlinkClick r:id="rId1"/>
              </a:rPr>
              <a:t>[5]</a:t>
            </a:r>
            <a:endParaRPr b="0" lang="en-IN" sz="2200" spc="-1" strike="noStrike">
              <a:solidFill>
                <a:srgbClr val="000000"/>
              </a:solidFill>
              <a:latin typeface="Arial"/>
            </a:endParaRPr>
          </a:p>
        </p:txBody>
      </p:sp>
      <p:sp>
        <p:nvSpPr>
          <p:cNvPr id="180" name="PlaceHolder 2"/>
          <p:cNvSpPr>
            <a:spLocks noGrp="1"/>
          </p:cNvSpPr>
          <p:nvPr>
            <p:ph/>
          </p:nvPr>
        </p:nvSpPr>
        <p:spPr>
          <a:xfrm>
            <a:off x="311760" y="1152360"/>
            <a:ext cx="8520120" cy="1593720"/>
          </a:xfrm>
          <a:prstGeom prst="rect">
            <a:avLst/>
          </a:prstGeom>
          <a:noFill/>
          <a:ln w="9360">
            <a:solidFill>
              <a:srgbClr val="fffbf0"/>
            </a:solidFill>
            <a:round/>
          </a:ln>
        </p:spPr>
        <p:txBody>
          <a:bodyPr lIns="91440" rIns="91440" tIns="91440" bIns="91440" anchor="t">
            <a:normAutofit/>
          </a:bodyPr>
          <a:p>
            <a:pPr indent="0" algn="ctr">
              <a:lnSpc>
                <a:spcPct val="115000"/>
              </a:lnSpc>
              <a:spcAft>
                <a:spcPts val="1199"/>
              </a:spcAft>
              <a:buNone/>
              <a:tabLst>
                <a:tab algn="l" pos="0"/>
              </a:tabLst>
            </a:pPr>
            <a:r>
              <a:rPr b="0" lang="en" sz="1600" spc="-1" strike="noStrike">
                <a:solidFill>
                  <a:schemeClr val="dk1"/>
                </a:solidFill>
                <a:latin typeface="Times New Roman"/>
                <a:ea typeface="Times New Roman"/>
              </a:rPr>
              <a:t>In the process of detecting cyberbullying content within memes, the extracted text goes through a critical phase of encoding. This step involves utilizing a sophisticated language representation model known as BERT (Bidirectional Encoder Representations from Transformers). BERT's advanced capabilities in understanding context and semantics play a pivotal role in capturing the intricate nuances of language, enabling us to identify potential cyberbullying cues.</a:t>
            </a:r>
            <a:endParaRPr b="0" lang="en-IN" sz="1600" spc="-1" strike="noStrike">
              <a:solidFill>
                <a:srgbClr val="000000"/>
              </a:solidFill>
              <a:latin typeface="Arial"/>
            </a:endParaRPr>
          </a:p>
        </p:txBody>
      </p:sp>
      <p:pic>
        <p:nvPicPr>
          <p:cNvPr id="181" name="Google Shape;330;p46" descr=""/>
          <p:cNvPicPr/>
          <p:nvPr/>
        </p:nvPicPr>
        <p:blipFill>
          <a:blip r:embed="rId2"/>
          <a:stretch/>
        </p:blipFill>
        <p:spPr>
          <a:xfrm>
            <a:off x="1165320" y="2881440"/>
            <a:ext cx="6812640" cy="2131560"/>
          </a:xfrm>
          <a:prstGeom prst="rect">
            <a:avLst/>
          </a:prstGeom>
          <a:ln w="0">
            <a:noFill/>
          </a:ln>
        </p:spPr>
      </p:pic>
      <p:sp>
        <p:nvSpPr>
          <p:cNvPr id="182" name="Google Shape;331;p46"/>
          <p:cNvSpPr/>
          <p:nvPr/>
        </p:nvSpPr>
        <p:spPr>
          <a:xfrm>
            <a:off x="1297080" y="3862800"/>
            <a:ext cx="681480" cy="448920"/>
          </a:xfrm>
          <a:prstGeom prst="rect">
            <a:avLst/>
          </a:prstGeom>
          <a:solidFill>
            <a:srgbClr val="dbe3f3"/>
          </a:solidFill>
          <a:ln w="0">
            <a:noFill/>
          </a:ln>
        </p:spPr>
        <p:style>
          <a:lnRef idx="0"/>
          <a:fillRef idx="0"/>
          <a:effectRef idx="0"/>
          <a:fontRef idx="minor"/>
        </p:style>
        <p:txBody>
          <a:bodyPr tIns="91440" bIns="91440" anchor="t">
            <a:noAutofit/>
          </a:bodyPr>
          <a:p>
            <a:pPr algn="ctr">
              <a:lnSpc>
                <a:spcPct val="100000"/>
              </a:lnSpc>
              <a:tabLst>
                <a:tab algn="l" pos="0"/>
              </a:tabLst>
            </a:pPr>
            <a:r>
              <a:rPr b="1" lang="en" sz="1200" spc="-1" strike="noStrike">
                <a:solidFill>
                  <a:srgbClr val="000000"/>
                </a:solidFill>
                <a:latin typeface="Times New Roman"/>
                <a:ea typeface="Times New Roman"/>
              </a:rPr>
              <a:t>Sample Text</a:t>
            </a:r>
            <a:endParaRPr b="0" lang="en-IN" sz="1200" spc="-1" strike="noStrike">
              <a:solidFill>
                <a:srgbClr val="000000"/>
              </a:solidFill>
              <a:latin typeface="Arial"/>
            </a:endParaRPr>
          </a:p>
        </p:txBody>
      </p:sp>
      <p:sp>
        <p:nvSpPr>
          <p:cNvPr id="183" name="Google Shape;332;p46"/>
          <p:cNvSpPr/>
          <p:nvPr/>
        </p:nvSpPr>
        <p:spPr>
          <a:xfrm>
            <a:off x="6737040" y="3984120"/>
            <a:ext cx="1180440" cy="344160"/>
          </a:xfrm>
          <a:prstGeom prst="rect">
            <a:avLst/>
          </a:prstGeom>
          <a:solidFill>
            <a:schemeClr val="dk1"/>
          </a:solidFill>
          <a:ln w="9525">
            <a:solidFill>
              <a:srgbClr val="ffffff"/>
            </a:solidFill>
            <a:round/>
          </a:ln>
        </p:spPr>
        <p:style>
          <a:lnRef idx="0"/>
          <a:fillRef idx="0"/>
          <a:effectRef idx="0"/>
          <a:fontRef idx="minor"/>
        </p:style>
        <p:txBody>
          <a:bodyPr tIns="91440" bIns="91440" anchor="ctr">
            <a:noAutofit/>
          </a:bodyPr>
          <a:p>
            <a:pPr algn="ctr">
              <a:lnSpc>
                <a:spcPct val="100000"/>
              </a:lnSpc>
              <a:tabLst>
                <a:tab algn="l" pos="0"/>
              </a:tabLst>
            </a:pPr>
            <a:endParaRPr b="0" lang="en-IN" sz="1400" spc="-1" strike="noStrike">
              <a:solidFill>
                <a:srgbClr val="000000"/>
              </a:solidFill>
              <a:latin typeface="Arial"/>
            </a:endParaRPr>
          </a:p>
        </p:txBody>
      </p:sp>
      <p:cxnSp>
        <p:nvCxnSpPr>
          <p:cNvPr id="184" name="Google Shape;333;p46"/>
          <p:cNvCxnSpPr>
            <a:stCxn id="183" idx="1"/>
          </p:cNvCxnSpPr>
          <p:nvPr/>
        </p:nvCxnSpPr>
        <p:spPr>
          <a:xfrm flipV="1">
            <a:off x="6737040" y="3927960"/>
            <a:ext cx="275400" cy="228600"/>
          </a:xfrm>
          <a:prstGeom prst="straightConnector1">
            <a:avLst/>
          </a:prstGeom>
          <a:ln w="9525">
            <a:solidFill>
              <a:srgbClr val="303030"/>
            </a:solidFill>
            <a:round/>
            <a:tailEnd len="med" type="triangle" w="med"/>
          </a:ln>
        </p:spPr>
      </p:cxnSp>
      <p:cxnSp>
        <p:nvCxnSpPr>
          <p:cNvPr id="185" name="Google Shape;334;p46"/>
          <p:cNvCxnSpPr/>
          <p:nvPr/>
        </p:nvCxnSpPr>
        <p:spPr>
          <a:xfrm>
            <a:off x="6735240" y="4205520"/>
            <a:ext cx="318600" cy="154080"/>
          </a:xfrm>
          <a:prstGeom prst="straightConnector1">
            <a:avLst/>
          </a:prstGeom>
          <a:ln w="9525">
            <a:solidFill>
              <a:srgbClr val="303030"/>
            </a:solidFill>
            <a:round/>
            <a:tailEnd len="med" type="triangle" w="med"/>
          </a:ln>
        </p:spPr>
      </p:cxnSp>
      <p:sp>
        <p:nvSpPr>
          <p:cNvPr id="186" name="Google Shape;335;p46"/>
          <p:cNvSpPr/>
          <p:nvPr/>
        </p:nvSpPr>
        <p:spPr>
          <a:xfrm>
            <a:off x="7053840" y="4311720"/>
            <a:ext cx="863640" cy="396720"/>
          </a:xfrm>
          <a:prstGeom prst="rect">
            <a:avLst/>
          </a:prstGeom>
          <a:solidFill>
            <a:srgbClr val="f5b183"/>
          </a:solidFill>
          <a:ln w="0">
            <a:noFill/>
          </a:ln>
        </p:spPr>
        <p:style>
          <a:lnRef idx="0"/>
          <a:fillRef idx="0"/>
          <a:effectRef idx="0"/>
          <a:fontRef idx="minor"/>
        </p:style>
        <p:txBody>
          <a:bodyPr tIns="91440" bIns="91440" anchor="t">
            <a:noAutofit/>
          </a:bodyPr>
          <a:p>
            <a:pPr algn="ctr">
              <a:lnSpc>
                <a:spcPct val="100000"/>
              </a:lnSpc>
              <a:tabLst>
                <a:tab algn="l" pos="0"/>
              </a:tabLst>
            </a:pPr>
            <a:r>
              <a:rPr b="1" lang="en" sz="1200" spc="-1" strike="noStrike">
                <a:solidFill>
                  <a:srgbClr val="000000"/>
                </a:solidFill>
                <a:latin typeface="Times New Roman"/>
                <a:ea typeface="Times New Roman"/>
              </a:rPr>
              <a:t>Offensive</a:t>
            </a:r>
            <a:endParaRPr b="0" lang="en-IN" sz="1200" spc="-1" strike="noStrike">
              <a:solidFill>
                <a:srgbClr val="000000"/>
              </a:solidFill>
              <a:latin typeface="Arial"/>
            </a:endParaRPr>
          </a:p>
        </p:txBody>
      </p:sp>
      <p:sp>
        <p:nvSpPr>
          <p:cNvPr id="187" name="Google Shape;336;p46"/>
          <p:cNvSpPr/>
          <p:nvPr/>
        </p:nvSpPr>
        <p:spPr>
          <a:xfrm>
            <a:off x="7020000" y="3572640"/>
            <a:ext cx="931320" cy="448920"/>
          </a:xfrm>
          <a:prstGeom prst="rect">
            <a:avLst/>
          </a:prstGeom>
          <a:solidFill>
            <a:srgbClr val="93cf50"/>
          </a:solidFill>
          <a:ln w="0">
            <a:noFill/>
          </a:ln>
        </p:spPr>
        <p:style>
          <a:lnRef idx="0"/>
          <a:fillRef idx="0"/>
          <a:effectRef idx="0"/>
          <a:fontRef idx="minor"/>
        </p:style>
        <p:txBody>
          <a:bodyPr tIns="91440" bIns="91440" anchor="t">
            <a:noAutofit/>
          </a:bodyPr>
          <a:p>
            <a:pPr algn="ctr">
              <a:lnSpc>
                <a:spcPct val="100000"/>
              </a:lnSpc>
              <a:tabLst>
                <a:tab algn="l" pos="0"/>
              </a:tabLst>
            </a:pPr>
            <a:r>
              <a:rPr b="1" lang="en" sz="1200" spc="-1" strike="noStrike">
                <a:solidFill>
                  <a:srgbClr val="000000"/>
                </a:solidFill>
                <a:latin typeface="Times New Roman"/>
                <a:ea typeface="Times New Roman"/>
              </a:rPr>
              <a:t>Non-</a:t>
            </a:r>
            <a:endParaRPr b="0" lang="en-IN" sz="1200" spc="-1" strike="noStrike">
              <a:solidFill>
                <a:srgbClr val="000000"/>
              </a:solidFill>
              <a:latin typeface="Arial"/>
            </a:endParaRPr>
          </a:p>
          <a:p>
            <a:pPr algn="ctr">
              <a:lnSpc>
                <a:spcPct val="100000"/>
              </a:lnSpc>
              <a:tabLst>
                <a:tab algn="l" pos="0"/>
              </a:tabLst>
            </a:pPr>
            <a:r>
              <a:rPr b="1" lang="en" sz="1200" spc="-1" strike="noStrike">
                <a:solidFill>
                  <a:srgbClr val="000000"/>
                </a:solidFill>
                <a:latin typeface="Times New Roman"/>
                <a:ea typeface="Times New Roman"/>
              </a:rPr>
              <a:t>Offensive</a:t>
            </a:r>
            <a:endParaRPr b="0" lang="en-IN"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Google Shape;341;p47"/>
          <p:cNvSpPr/>
          <p:nvPr/>
        </p:nvSpPr>
        <p:spPr>
          <a:xfrm>
            <a:off x="72000" y="444960"/>
            <a:ext cx="41018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89" name="PlaceHolder 1"/>
          <p:cNvSpPr>
            <a:spLocks noGrp="1"/>
          </p:cNvSpPr>
          <p:nvPr>
            <p:ph type="title"/>
          </p:nvPr>
        </p:nvSpPr>
        <p:spPr>
          <a:xfrm>
            <a:off x="311760" y="444960"/>
            <a:ext cx="36223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720" spc="-1" strike="noStrike">
                <a:solidFill>
                  <a:schemeClr val="dk1"/>
                </a:solidFill>
                <a:latin typeface="Times New Roman"/>
                <a:ea typeface="Times New Roman"/>
              </a:rPr>
              <a:t>Language is not enough</a:t>
            </a:r>
            <a:endParaRPr b="0" lang="en-IN" sz="2720" spc="-1" strike="noStrike">
              <a:solidFill>
                <a:srgbClr val="000000"/>
              </a:solidFill>
              <a:latin typeface="Arial"/>
            </a:endParaRPr>
          </a:p>
        </p:txBody>
      </p:sp>
      <p:sp>
        <p:nvSpPr>
          <p:cNvPr id="190" name="Google Shape;343;p47"/>
          <p:cNvSpPr/>
          <p:nvPr/>
        </p:nvSpPr>
        <p:spPr>
          <a:xfrm>
            <a:off x="784080" y="1548360"/>
            <a:ext cx="2019960" cy="2046600"/>
          </a:xfrm>
          <a:prstGeom prst="rect">
            <a:avLst/>
          </a:prstGeom>
          <a:solidFill>
            <a:schemeClr val="dk1"/>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000000"/>
              </a:solidFill>
              <a:latin typeface="Arial"/>
            </a:endParaRPr>
          </a:p>
        </p:txBody>
      </p:sp>
      <p:sp>
        <p:nvSpPr>
          <p:cNvPr id="191" name="Google Shape;344;p47"/>
          <p:cNvSpPr/>
          <p:nvPr/>
        </p:nvSpPr>
        <p:spPr>
          <a:xfrm>
            <a:off x="827280" y="1859760"/>
            <a:ext cx="1870200" cy="15123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1900" spc="-1" strike="noStrike">
                <a:solidFill>
                  <a:srgbClr val="000000"/>
                </a:solidFill>
                <a:latin typeface="Times New Roman"/>
                <a:ea typeface="Times New Roman"/>
              </a:rPr>
              <a:t>When you pour a bowl of coco puffs and realize you’re outta milk.</a:t>
            </a:r>
            <a:endParaRPr b="0" lang="en-IN" sz="1900" spc="-1" strike="noStrike">
              <a:solidFill>
                <a:srgbClr val="ffffff"/>
              </a:solidFill>
              <a:latin typeface="Arial"/>
            </a:endParaRPr>
          </a:p>
        </p:txBody>
      </p:sp>
      <p:sp>
        <p:nvSpPr>
          <p:cNvPr id="192" name="Google Shape;345;p47"/>
          <p:cNvSpPr/>
          <p:nvPr/>
        </p:nvSpPr>
        <p:spPr>
          <a:xfrm>
            <a:off x="2917440" y="247464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93" name="Google Shape;346;p47"/>
          <p:cNvSpPr/>
          <p:nvPr/>
        </p:nvSpPr>
        <p:spPr>
          <a:xfrm>
            <a:off x="6642720" y="1415880"/>
            <a:ext cx="1058400" cy="2463120"/>
          </a:xfrm>
          <a:prstGeom prst="rect">
            <a:avLst/>
          </a:prstGeom>
          <a:noFill/>
          <a:ln w="9525">
            <a:solidFill>
              <a:srgbClr val="ffffff"/>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94" name="Google Shape;347;p47"/>
          <p:cNvSpPr/>
          <p:nvPr/>
        </p:nvSpPr>
        <p:spPr>
          <a:xfrm>
            <a:off x="3731760" y="2386800"/>
            <a:ext cx="2050920" cy="572400"/>
          </a:xfrm>
          <a:prstGeom prst="rect">
            <a:avLst/>
          </a:prstGeom>
          <a:solidFill>
            <a:schemeClr val="lt1"/>
          </a:solidFill>
          <a:ln w="9525">
            <a:solidFill>
              <a:srgbClr val="ffffff"/>
            </a:solidFill>
            <a:round/>
          </a:ln>
        </p:spPr>
        <p:style>
          <a:lnRef idx="0"/>
          <a:fillRef idx="0"/>
          <a:effectRef idx="0"/>
          <a:fontRef idx="minor"/>
        </p:style>
        <p:txBody>
          <a:bodyPr tIns="91440" bIns="91440" anchor="t">
            <a:noAutofit/>
          </a:bodyPr>
          <a:p>
            <a:pPr algn="ctr">
              <a:lnSpc>
                <a:spcPct val="100000"/>
              </a:lnSpc>
              <a:tabLst>
                <a:tab algn="l" pos="0"/>
              </a:tabLst>
            </a:pPr>
            <a:r>
              <a:rPr b="0" lang="en" sz="2200" spc="-1" strike="noStrike">
                <a:solidFill>
                  <a:schemeClr val="dk1"/>
                </a:solidFill>
                <a:latin typeface="Times New Roman"/>
                <a:ea typeface="Times New Roman"/>
              </a:rPr>
              <a:t>OUR SYSTEM</a:t>
            </a:r>
            <a:endParaRPr b="0" lang="en-IN" sz="2200" spc="-1" strike="noStrike">
              <a:solidFill>
                <a:srgbClr val="ffffff"/>
              </a:solidFill>
              <a:latin typeface="Arial"/>
            </a:endParaRPr>
          </a:p>
        </p:txBody>
      </p:sp>
      <p:sp>
        <p:nvSpPr>
          <p:cNvPr id="195" name="Google Shape;348;p47"/>
          <p:cNvSpPr/>
          <p:nvPr/>
        </p:nvSpPr>
        <p:spPr>
          <a:xfrm>
            <a:off x="5862240" y="247464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96" name="Google Shape;349;p47"/>
          <p:cNvSpPr/>
          <p:nvPr/>
        </p:nvSpPr>
        <p:spPr>
          <a:xfrm>
            <a:off x="6642720" y="1695240"/>
            <a:ext cx="978840" cy="1798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300" spc="-1" strike="noStrike">
                <a:solidFill>
                  <a:srgbClr val="000000"/>
                </a:solidFill>
                <a:latin typeface="Arial"/>
                <a:ea typeface="Arial"/>
              </a:rPr>
              <a:t>😠</a:t>
            </a:r>
            <a:endParaRPr b="0" lang="en-IN" sz="5300" spc="-1" strike="noStrike">
              <a:solidFill>
                <a:srgbClr val="ffffff"/>
              </a:solidFill>
              <a:latin typeface="Arial"/>
            </a:endParaRPr>
          </a:p>
        </p:txBody>
      </p:sp>
      <p:sp>
        <p:nvSpPr>
          <p:cNvPr id="197" name="Google Shape;350;p47"/>
          <p:cNvSpPr/>
          <p:nvPr/>
        </p:nvSpPr>
        <p:spPr>
          <a:xfrm>
            <a:off x="6642720" y="2696040"/>
            <a:ext cx="299952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200" spc="-1" strike="noStrike">
                <a:solidFill>
                  <a:srgbClr val="000000"/>
                </a:solidFill>
                <a:latin typeface="Arial"/>
                <a:ea typeface="Arial"/>
              </a:rPr>
              <a:t>😊</a:t>
            </a:r>
            <a:endParaRPr b="0" lang="en-IN" sz="5200" spc="-1" strike="noStrike">
              <a:solidFill>
                <a:srgbClr val="ffffff"/>
              </a:solidFill>
              <a:latin typeface="Arial"/>
            </a:endParaRPr>
          </a:p>
        </p:txBody>
      </p:sp>
      <p:sp>
        <p:nvSpPr>
          <p:cNvPr id="198" name="Google Shape;351;p47"/>
          <p:cNvSpPr/>
          <p:nvPr/>
        </p:nvSpPr>
        <p:spPr>
          <a:xfrm>
            <a:off x="3288960" y="3986640"/>
            <a:ext cx="256572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199" name="PlaceHolder 2"/>
          <p:cNvSpPr>
            <a:spLocks noGrp="1"/>
          </p:cNvSpPr>
          <p:nvPr>
            <p:ph type="title"/>
          </p:nvPr>
        </p:nvSpPr>
        <p:spPr>
          <a:xfrm>
            <a:off x="3355200" y="3986640"/>
            <a:ext cx="243288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720" spc="-1" strike="noStrike">
                <a:solidFill>
                  <a:schemeClr val="dk1"/>
                </a:solidFill>
                <a:latin typeface="Times New Roman"/>
                <a:ea typeface="Times New Roman"/>
              </a:rPr>
              <a:t>Might be wrong</a:t>
            </a:r>
            <a:endParaRPr b="0" lang="en-IN" sz="2720" spc="-1" strike="noStrike">
              <a:solidFill>
                <a:srgbClr val="000000"/>
              </a:solidFill>
              <a:latin typeface="Arial"/>
            </a:endParaRPr>
          </a:p>
        </p:txBody>
      </p:sp>
      <p:sp>
        <p:nvSpPr>
          <p:cNvPr id="200" name="Google Shape;353;p47"/>
          <p:cNvSpPr/>
          <p:nvPr/>
        </p:nvSpPr>
        <p:spPr>
          <a:xfrm>
            <a:off x="5050440" y="776520"/>
            <a:ext cx="401328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01" name="PlaceHolder 3"/>
          <p:cNvSpPr>
            <a:spLocks noGrp="1"/>
          </p:cNvSpPr>
          <p:nvPr>
            <p:ph type="title"/>
          </p:nvPr>
        </p:nvSpPr>
        <p:spPr>
          <a:xfrm>
            <a:off x="5081400" y="786960"/>
            <a:ext cx="410184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720" spc="-1" strike="noStrike">
                <a:solidFill>
                  <a:schemeClr val="dk1"/>
                </a:solidFill>
                <a:latin typeface="Times New Roman"/>
                <a:ea typeface="Times New Roman"/>
              </a:rPr>
              <a:t>Output is not cyberbullying</a:t>
            </a:r>
            <a:endParaRPr b="0" lang="en-IN" sz="2720" spc="-1" strike="noStrike">
              <a:solidFill>
                <a:srgbClr val="000000"/>
              </a:solidFill>
              <a:latin typeface="Arial"/>
            </a:endParaRPr>
          </a:p>
        </p:txBody>
      </p:sp>
      <p:pic>
        <p:nvPicPr>
          <p:cNvPr id="202" name="Google Shape;355;p47" descr=""/>
          <p:cNvPicPr/>
          <p:nvPr/>
        </p:nvPicPr>
        <p:blipFill>
          <a:blip r:embed="rId1"/>
          <a:stretch/>
        </p:blipFill>
        <p:spPr>
          <a:xfrm>
            <a:off x="6563520" y="1359720"/>
            <a:ext cx="1388160" cy="2996280"/>
          </a:xfrm>
          <a:prstGeom prst="rect">
            <a:avLst/>
          </a:prstGeom>
          <a:ln w="0">
            <a:noFill/>
          </a:ln>
        </p:spPr>
      </p:pic>
      <p:sp>
        <p:nvSpPr>
          <p:cNvPr id="203" name="Google Shape;356;p47"/>
          <p:cNvSpPr/>
          <p:nvPr/>
        </p:nvSpPr>
        <p:spPr>
          <a:xfrm>
            <a:off x="7701480" y="3196080"/>
            <a:ext cx="1058400" cy="572400"/>
          </a:xfrm>
          <a:prstGeom prst="leftArrow">
            <a:avLst>
              <a:gd name="adj1" fmla="val 50000"/>
              <a:gd name="adj2" fmla="val 50000"/>
            </a:avLst>
          </a:prstGeom>
          <a:solidFill>
            <a:schemeClr val="lt2"/>
          </a:solidFill>
          <a:ln w="9525">
            <a:solidFill>
              <a:srgbClr val="303030"/>
            </a:solidFill>
            <a:round/>
          </a:ln>
        </p:spPr>
        <p:style>
          <a:lnRef idx="0"/>
          <a:fillRef idx="0"/>
          <a:effectRef idx="0"/>
          <a:fontRef idx="minor"/>
        </p:style>
        <p:txBody>
          <a:bodyPr tIns="91440" bIns="91440" anchor="ctr">
            <a:noAutofit/>
          </a:bodyPr>
          <a:p>
            <a:pPr algn="ctr">
              <a:lnSpc>
                <a:spcPct val="100000"/>
              </a:lnSpc>
              <a:tabLst>
                <a:tab algn="l" pos="0"/>
              </a:tabLst>
            </a:pP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Google Shape;361;p48"/>
          <p:cNvSpPr/>
          <p:nvPr/>
        </p:nvSpPr>
        <p:spPr>
          <a:xfrm>
            <a:off x="72000" y="444960"/>
            <a:ext cx="41018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05" name="PlaceHolder 1"/>
          <p:cNvSpPr>
            <a:spLocks noGrp="1"/>
          </p:cNvSpPr>
          <p:nvPr>
            <p:ph type="title"/>
          </p:nvPr>
        </p:nvSpPr>
        <p:spPr>
          <a:xfrm>
            <a:off x="311760" y="444960"/>
            <a:ext cx="36223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720" spc="-1" strike="noStrike">
                <a:solidFill>
                  <a:schemeClr val="dk1"/>
                </a:solidFill>
                <a:latin typeface="Times New Roman"/>
                <a:ea typeface="Times New Roman"/>
              </a:rPr>
              <a:t>Language is not enough</a:t>
            </a:r>
            <a:endParaRPr b="0" lang="en-IN" sz="2720" spc="-1" strike="noStrike">
              <a:solidFill>
                <a:srgbClr val="000000"/>
              </a:solidFill>
              <a:latin typeface="Arial"/>
            </a:endParaRPr>
          </a:p>
        </p:txBody>
      </p:sp>
      <p:sp>
        <p:nvSpPr>
          <p:cNvPr id="206" name="Google Shape;363;p48"/>
          <p:cNvSpPr/>
          <p:nvPr/>
        </p:nvSpPr>
        <p:spPr>
          <a:xfrm>
            <a:off x="2917440" y="247464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07" name="Google Shape;364;p48"/>
          <p:cNvSpPr/>
          <p:nvPr/>
        </p:nvSpPr>
        <p:spPr>
          <a:xfrm>
            <a:off x="6642720" y="1415880"/>
            <a:ext cx="1058400" cy="2463120"/>
          </a:xfrm>
          <a:prstGeom prst="rect">
            <a:avLst/>
          </a:prstGeom>
          <a:noFill/>
          <a:ln w="9525">
            <a:solidFill>
              <a:srgbClr val="ffffff"/>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08" name="Google Shape;365;p48"/>
          <p:cNvSpPr/>
          <p:nvPr/>
        </p:nvSpPr>
        <p:spPr>
          <a:xfrm>
            <a:off x="3731760" y="2386800"/>
            <a:ext cx="2050920" cy="572400"/>
          </a:xfrm>
          <a:prstGeom prst="rect">
            <a:avLst/>
          </a:prstGeom>
          <a:solidFill>
            <a:schemeClr val="lt1"/>
          </a:solidFill>
          <a:ln w="9525">
            <a:solidFill>
              <a:srgbClr val="ffffff"/>
            </a:solidFill>
            <a:round/>
          </a:ln>
        </p:spPr>
        <p:style>
          <a:lnRef idx="0"/>
          <a:fillRef idx="0"/>
          <a:effectRef idx="0"/>
          <a:fontRef idx="minor"/>
        </p:style>
        <p:txBody>
          <a:bodyPr tIns="91440" bIns="91440" anchor="t">
            <a:noAutofit/>
          </a:bodyPr>
          <a:p>
            <a:pPr algn="ctr">
              <a:lnSpc>
                <a:spcPct val="100000"/>
              </a:lnSpc>
              <a:tabLst>
                <a:tab algn="l" pos="0"/>
              </a:tabLst>
            </a:pPr>
            <a:r>
              <a:rPr b="0" lang="en" sz="2200" spc="-1" strike="noStrike">
                <a:solidFill>
                  <a:schemeClr val="dk1"/>
                </a:solidFill>
                <a:latin typeface="Times New Roman"/>
                <a:ea typeface="Times New Roman"/>
              </a:rPr>
              <a:t>OUR SYSTEM</a:t>
            </a:r>
            <a:endParaRPr b="0" lang="en-IN" sz="2200" spc="-1" strike="noStrike">
              <a:solidFill>
                <a:srgbClr val="ffffff"/>
              </a:solidFill>
              <a:latin typeface="Arial"/>
            </a:endParaRPr>
          </a:p>
        </p:txBody>
      </p:sp>
      <p:sp>
        <p:nvSpPr>
          <p:cNvPr id="209" name="Google Shape;366;p48"/>
          <p:cNvSpPr/>
          <p:nvPr/>
        </p:nvSpPr>
        <p:spPr>
          <a:xfrm>
            <a:off x="5862240" y="247464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10" name="Google Shape;367;p48"/>
          <p:cNvSpPr/>
          <p:nvPr/>
        </p:nvSpPr>
        <p:spPr>
          <a:xfrm>
            <a:off x="6642720" y="1695240"/>
            <a:ext cx="978840" cy="1798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300" spc="-1" strike="noStrike">
                <a:solidFill>
                  <a:srgbClr val="000000"/>
                </a:solidFill>
                <a:latin typeface="Arial"/>
                <a:ea typeface="Arial"/>
              </a:rPr>
              <a:t>😠</a:t>
            </a:r>
            <a:endParaRPr b="0" lang="en-IN" sz="5300" spc="-1" strike="noStrike">
              <a:solidFill>
                <a:srgbClr val="ffffff"/>
              </a:solidFill>
              <a:latin typeface="Arial"/>
            </a:endParaRPr>
          </a:p>
        </p:txBody>
      </p:sp>
      <p:sp>
        <p:nvSpPr>
          <p:cNvPr id="211" name="Google Shape;368;p48"/>
          <p:cNvSpPr/>
          <p:nvPr/>
        </p:nvSpPr>
        <p:spPr>
          <a:xfrm>
            <a:off x="6642720" y="2696040"/>
            <a:ext cx="299952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200" spc="-1" strike="noStrike">
                <a:solidFill>
                  <a:srgbClr val="000000"/>
                </a:solidFill>
                <a:latin typeface="Arial"/>
                <a:ea typeface="Arial"/>
              </a:rPr>
              <a:t>😊</a:t>
            </a:r>
            <a:endParaRPr b="0" lang="en-IN" sz="5200" spc="-1" strike="noStrike">
              <a:solidFill>
                <a:srgbClr val="ffffff"/>
              </a:solidFill>
              <a:latin typeface="Arial"/>
            </a:endParaRPr>
          </a:p>
        </p:txBody>
      </p:sp>
      <p:sp>
        <p:nvSpPr>
          <p:cNvPr id="212" name="Google Shape;369;p48"/>
          <p:cNvSpPr/>
          <p:nvPr/>
        </p:nvSpPr>
        <p:spPr>
          <a:xfrm>
            <a:off x="2405520" y="3986640"/>
            <a:ext cx="415728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13" name="PlaceHolder 2"/>
          <p:cNvSpPr>
            <a:spLocks noGrp="1"/>
          </p:cNvSpPr>
          <p:nvPr>
            <p:ph type="title"/>
          </p:nvPr>
        </p:nvSpPr>
        <p:spPr>
          <a:xfrm>
            <a:off x="2521080" y="3986640"/>
            <a:ext cx="410184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720" spc="-1" strike="noStrike">
                <a:solidFill>
                  <a:schemeClr val="dk1"/>
                </a:solidFill>
                <a:latin typeface="Times New Roman"/>
                <a:ea typeface="Times New Roman"/>
              </a:rPr>
              <a:t>Image context also matters</a:t>
            </a:r>
            <a:endParaRPr b="0" lang="en-IN" sz="2720" spc="-1" strike="noStrike">
              <a:solidFill>
                <a:srgbClr val="000000"/>
              </a:solidFill>
              <a:latin typeface="Arial"/>
            </a:endParaRPr>
          </a:p>
        </p:txBody>
      </p:sp>
      <p:pic>
        <p:nvPicPr>
          <p:cNvPr id="214" name="Google Shape;371;p48" descr=""/>
          <p:cNvPicPr/>
          <p:nvPr/>
        </p:nvPicPr>
        <p:blipFill>
          <a:blip r:embed="rId1"/>
          <a:srcRect l="0" t="0" r="0" b="7526"/>
          <a:stretch/>
        </p:blipFill>
        <p:spPr>
          <a:xfrm>
            <a:off x="152280" y="1415880"/>
            <a:ext cx="2521080" cy="2463120"/>
          </a:xfrm>
          <a:prstGeom prst="rect">
            <a:avLst/>
          </a:prstGeom>
          <a:ln w="0">
            <a:noFill/>
          </a:ln>
        </p:spPr>
      </p:pic>
      <p:sp>
        <p:nvSpPr>
          <p:cNvPr id="215" name="Google Shape;372;p48"/>
          <p:cNvSpPr/>
          <p:nvPr/>
        </p:nvSpPr>
        <p:spPr>
          <a:xfrm>
            <a:off x="5329800" y="776520"/>
            <a:ext cx="373392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16" name="PlaceHolder 3"/>
          <p:cNvSpPr>
            <a:spLocks noGrp="1"/>
          </p:cNvSpPr>
          <p:nvPr>
            <p:ph type="title"/>
          </p:nvPr>
        </p:nvSpPr>
        <p:spPr>
          <a:xfrm>
            <a:off x="5449320" y="786960"/>
            <a:ext cx="37339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720" spc="-1" strike="noStrike">
                <a:solidFill>
                  <a:schemeClr val="dk1"/>
                </a:solidFill>
                <a:latin typeface="Times New Roman"/>
                <a:ea typeface="Times New Roman"/>
              </a:rPr>
              <a:t>Output is cyberbullying</a:t>
            </a:r>
            <a:endParaRPr b="0" lang="en-IN" sz="2720" spc="-1" strike="noStrike">
              <a:solidFill>
                <a:srgbClr val="000000"/>
              </a:solidFill>
              <a:latin typeface="Arial"/>
            </a:endParaRPr>
          </a:p>
        </p:txBody>
      </p:sp>
      <p:pic>
        <p:nvPicPr>
          <p:cNvPr id="217" name="Google Shape;374;p48" descr=""/>
          <p:cNvPicPr/>
          <p:nvPr/>
        </p:nvPicPr>
        <p:blipFill>
          <a:blip r:embed="rId2"/>
          <a:stretch/>
        </p:blipFill>
        <p:spPr>
          <a:xfrm>
            <a:off x="6562080" y="1359720"/>
            <a:ext cx="1269360" cy="2739960"/>
          </a:xfrm>
          <a:prstGeom prst="rect">
            <a:avLst/>
          </a:prstGeom>
          <a:ln w="0">
            <a:noFill/>
          </a:ln>
        </p:spPr>
      </p:pic>
      <p:sp>
        <p:nvSpPr>
          <p:cNvPr id="218" name="Google Shape;375;p48"/>
          <p:cNvSpPr/>
          <p:nvPr/>
        </p:nvSpPr>
        <p:spPr>
          <a:xfrm>
            <a:off x="311760" y="4666320"/>
            <a:ext cx="537660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Reference</a:t>
            </a:r>
            <a:endParaRPr b="0" lang="en-IN" sz="1400" spc="-1" strike="noStrike">
              <a:solidFill>
                <a:srgbClr val="ffffff"/>
              </a:solidFill>
              <a:latin typeface="Arial"/>
            </a:endParaRPr>
          </a:p>
        </p:txBody>
      </p:sp>
      <p:sp>
        <p:nvSpPr>
          <p:cNvPr id="219" name="Google Shape;376;p48"/>
          <p:cNvSpPr/>
          <p:nvPr/>
        </p:nvSpPr>
        <p:spPr>
          <a:xfrm>
            <a:off x="7621920" y="1968480"/>
            <a:ext cx="978840" cy="572400"/>
          </a:xfrm>
          <a:prstGeom prst="leftArrow">
            <a:avLst>
              <a:gd name="adj1" fmla="val 50000"/>
              <a:gd name="adj2" fmla="val 50000"/>
            </a:avLst>
          </a:prstGeom>
          <a:solidFill>
            <a:schemeClr val="lt2"/>
          </a:solidFill>
          <a:ln w="9525">
            <a:solidFill>
              <a:srgbClr val="303030"/>
            </a:solidFill>
            <a:round/>
          </a:ln>
        </p:spPr>
        <p:style>
          <a:lnRef idx="0"/>
          <a:fillRef idx="0"/>
          <a:effectRef idx="0"/>
          <a:fontRef idx="minor"/>
        </p:style>
        <p:txBody>
          <a:bodyPr tIns="91440" bIns="91440" anchor="ctr">
            <a:noAutofit/>
          </a:bodyPr>
          <a:p>
            <a:pPr algn="ctr">
              <a:lnSpc>
                <a:spcPct val="100000"/>
              </a:lnSpc>
              <a:tabLst>
                <a:tab algn="l" pos="0"/>
              </a:tabLst>
            </a:pP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Google Shape;381;p49"/>
          <p:cNvSpPr/>
          <p:nvPr/>
        </p:nvSpPr>
        <p:spPr>
          <a:xfrm>
            <a:off x="327960" y="400680"/>
            <a:ext cx="76856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21" name="PlaceHolder 1"/>
          <p:cNvSpPr>
            <a:spLocks noGrp="1"/>
          </p:cNvSpPr>
          <p:nvPr>
            <p:ph type="title"/>
          </p:nvPr>
        </p:nvSpPr>
        <p:spPr>
          <a:xfrm>
            <a:off x="311760" y="400680"/>
            <a:ext cx="8520120" cy="572400"/>
          </a:xfrm>
          <a:prstGeom prst="rect">
            <a:avLst/>
          </a:prstGeom>
          <a:noFill/>
          <a:ln w="0">
            <a:noFill/>
          </a:ln>
        </p:spPr>
        <p:txBody>
          <a:bodyPr lIns="91440" rIns="91440" tIns="91440" bIns="91440" anchor="t">
            <a:normAutofit/>
          </a:bodyPr>
          <a:p>
            <a:pPr indent="0">
              <a:lnSpc>
                <a:spcPct val="100000"/>
              </a:lnSpc>
              <a:buNone/>
              <a:tabLst>
                <a:tab algn="l" pos="0"/>
              </a:tabLst>
            </a:pPr>
            <a:r>
              <a:rPr b="0" lang="en" sz="2220" spc="-1" strike="noStrike">
                <a:solidFill>
                  <a:schemeClr val="dk1"/>
                </a:solidFill>
                <a:latin typeface="Times New Roman"/>
                <a:ea typeface="Times New Roman"/>
              </a:rPr>
              <a:t>Image Extraction: VGG- 16 Convolutional Neural Network (CNN)    </a:t>
            </a:r>
            <a:r>
              <a:rPr b="0" lang="en" sz="2000" spc="-1" strike="noStrike" u="sng">
                <a:solidFill>
                  <a:schemeClr val="accent5"/>
                </a:solidFill>
                <a:uFillTx/>
                <a:latin typeface="Times New Roman"/>
                <a:ea typeface="Times New Roman"/>
                <a:hlinkClick r:id="rId1"/>
              </a:rPr>
              <a:t>[5]</a:t>
            </a:r>
            <a:endParaRPr b="0" lang="en-IN" sz="2000" spc="-1" strike="noStrike">
              <a:solidFill>
                <a:srgbClr val="000000"/>
              </a:solidFill>
              <a:latin typeface="Arial"/>
            </a:endParaRPr>
          </a:p>
        </p:txBody>
      </p:sp>
      <p:sp>
        <p:nvSpPr>
          <p:cNvPr id="222" name="PlaceHolder 2"/>
          <p:cNvSpPr>
            <a:spLocks noGrp="1"/>
          </p:cNvSpPr>
          <p:nvPr>
            <p:ph/>
          </p:nvPr>
        </p:nvSpPr>
        <p:spPr>
          <a:xfrm>
            <a:off x="311760" y="1443960"/>
            <a:ext cx="6244920" cy="3174840"/>
          </a:xfrm>
          <a:prstGeom prst="rect">
            <a:avLst/>
          </a:prstGeom>
          <a:noFill/>
          <a:ln w="9360">
            <a:solidFill>
              <a:srgbClr val="fffbf0"/>
            </a:solidFill>
            <a:round/>
          </a:ln>
        </p:spPr>
        <p:txBody>
          <a:bodyPr lIns="91440" rIns="91440" tIns="91440" bIns="91440" anchor="t">
            <a:normAutofit/>
          </a:bodyPr>
          <a:p>
            <a:pPr marL="457200" indent="-336600">
              <a:lnSpc>
                <a:spcPct val="115000"/>
              </a:lnSpc>
              <a:buClr>
                <a:srgbClr val="ffffff"/>
              </a:buClr>
              <a:buFont typeface="Times"/>
              <a:buChar char="●"/>
            </a:pPr>
            <a:r>
              <a:rPr b="0" lang="en" sz="1700" spc="-1" strike="noStrike">
                <a:solidFill>
                  <a:schemeClr val="dk1"/>
                </a:solidFill>
                <a:latin typeface="Times New Roman"/>
                <a:ea typeface="Times New Roman"/>
              </a:rPr>
              <a:t>The algorithm utilizes the VGG-16 Convolutional Neural Network (CNN) model for analyzing visual components.</a:t>
            </a:r>
            <a:endParaRPr b="0" lang="en-IN" sz="1700" spc="-1" strike="noStrike">
              <a:solidFill>
                <a:srgbClr val="000000"/>
              </a:solidFill>
              <a:latin typeface="Arial"/>
            </a:endParaRPr>
          </a:p>
          <a:p>
            <a:pPr marL="457200" indent="-336600">
              <a:lnSpc>
                <a:spcPct val="115000"/>
              </a:lnSpc>
              <a:buClr>
                <a:srgbClr val="ffffff"/>
              </a:buClr>
              <a:buFont typeface="Times"/>
              <a:buChar char="●"/>
            </a:pPr>
            <a:r>
              <a:rPr b="0" lang="en" sz="1700" spc="-1" strike="noStrike">
                <a:solidFill>
                  <a:schemeClr val="dk1"/>
                </a:solidFill>
                <a:latin typeface="Times New Roman"/>
                <a:ea typeface="Times New Roman"/>
              </a:rPr>
              <a:t>VGG-16, developed by the Visual Geometry Group at the University of Oxford, is renowned for image analysis.</a:t>
            </a:r>
            <a:endParaRPr b="0" lang="en-IN" sz="1700" spc="-1" strike="noStrike">
              <a:solidFill>
                <a:srgbClr val="000000"/>
              </a:solidFill>
              <a:latin typeface="Arial"/>
            </a:endParaRPr>
          </a:p>
          <a:p>
            <a:pPr marL="457200" indent="-336600">
              <a:lnSpc>
                <a:spcPct val="115000"/>
              </a:lnSpc>
              <a:buClr>
                <a:srgbClr val="ffffff"/>
              </a:buClr>
              <a:buFont typeface="Times"/>
              <a:buChar char="●"/>
            </a:pPr>
            <a:r>
              <a:rPr b="0" lang="en" sz="1700" spc="-1" strike="noStrike">
                <a:solidFill>
                  <a:schemeClr val="dk1"/>
                </a:solidFill>
                <a:latin typeface="Times New Roman"/>
                <a:ea typeface="Times New Roman"/>
              </a:rPr>
              <a:t>The "16" in its name denotes the number of weight layers, making it deeper and capable of capturing intricate visual patterns.</a:t>
            </a:r>
            <a:endParaRPr b="0" lang="en-IN" sz="1700" spc="-1" strike="noStrike">
              <a:solidFill>
                <a:srgbClr val="000000"/>
              </a:solidFill>
              <a:latin typeface="Arial"/>
            </a:endParaRPr>
          </a:p>
          <a:p>
            <a:pPr marL="457200" indent="-336600">
              <a:lnSpc>
                <a:spcPct val="115000"/>
              </a:lnSpc>
              <a:buClr>
                <a:srgbClr val="ffffff"/>
              </a:buClr>
              <a:buFont typeface="Times"/>
              <a:buChar char="●"/>
            </a:pPr>
            <a:r>
              <a:rPr b="0" lang="en" sz="1700" spc="-1" strike="noStrike">
                <a:solidFill>
                  <a:schemeClr val="dk1"/>
                </a:solidFill>
                <a:latin typeface="Times New Roman"/>
                <a:ea typeface="Times New Roman"/>
              </a:rPr>
              <a:t>This architecture is employed to extract relevant features for the detection task related to visual content.</a:t>
            </a:r>
            <a:endParaRPr b="0" lang="en-IN" sz="1700" spc="-1" strike="noStrike">
              <a:solidFill>
                <a:srgbClr val="000000"/>
              </a:solidFill>
              <a:latin typeface="Arial"/>
            </a:endParaRPr>
          </a:p>
        </p:txBody>
      </p:sp>
      <p:pic>
        <p:nvPicPr>
          <p:cNvPr id="223" name="Google Shape;384;p49" descr=""/>
          <p:cNvPicPr/>
          <p:nvPr/>
        </p:nvPicPr>
        <p:blipFill>
          <a:blip r:embed="rId2"/>
          <a:stretch/>
        </p:blipFill>
        <p:spPr>
          <a:xfrm>
            <a:off x="6658920" y="1940400"/>
            <a:ext cx="2288520" cy="2181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Google Shape;389;p50"/>
          <p:cNvSpPr/>
          <p:nvPr/>
        </p:nvSpPr>
        <p:spPr>
          <a:xfrm>
            <a:off x="327960" y="400680"/>
            <a:ext cx="76856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25" name="PlaceHolder 1"/>
          <p:cNvSpPr>
            <a:spLocks noGrp="1"/>
          </p:cNvSpPr>
          <p:nvPr>
            <p:ph type="title"/>
          </p:nvPr>
        </p:nvSpPr>
        <p:spPr>
          <a:xfrm>
            <a:off x="311760" y="400680"/>
            <a:ext cx="8520120" cy="572400"/>
          </a:xfrm>
          <a:prstGeom prst="rect">
            <a:avLst/>
          </a:prstGeom>
          <a:noFill/>
          <a:ln w="0">
            <a:noFill/>
          </a:ln>
        </p:spPr>
        <p:txBody>
          <a:bodyPr lIns="91440" rIns="91440" tIns="91440" bIns="91440" anchor="t">
            <a:normAutofit/>
          </a:bodyPr>
          <a:p>
            <a:pPr indent="0">
              <a:lnSpc>
                <a:spcPct val="100000"/>
              </a:lnSpc>
              <a:buNone/>
              <a:tabLst>
                <a:tab algn="l" pos="0"/>
              </a:tabLst>
            </a:pPr>
            <a:r>
              <a:rPr b="0" lang="en" sz="2220" spc="-1" strike="noStrike">
                <a:solidFill>
                  <a:schemeClr val="dk1"/>
                </a:solidFill>
                <a:latin typeface="Times New Roman"/>
                <a:ea typeface="Times New Roman"/>
              </a:rPr>
              <a:t>Image Extraction: VGG- 16 Convolutional Neural Network (CNN)    </a:t>
            </a:r>
            <a:r>
              <a:rPr b="0" lang="en" sz="2000" spc="-1" strike="noStrike" u="sng">
                <a:solidFill>
                  <a:schemeClr val="accent5"/>
                </a:solidFill>
                <a:uFillTx/>
                <a:latin typeface="Times New Roman"/>
                <a:ea typeface="Times New Roman"/>
                <a:hlinkClick r:id="rId1"/>
              </a:rPr>
              <a:t>[5]</a:t>
            </a:r>
            <a:endParaRPr b="0" lang="en-IN" sz="2000" spc="-1" strike="noStrike">
              <a:solidFill>
                <a:srgbClr val="000000"/>
              </a:solidFill>
              <a:latin typeface="Arial"/>
            </a:endParaRPr>
          </a:p>
        </p:txBody>
      </p:sp>
      <p:pic>
        <p:nvPicPr>
          <p:cNvPr id="226" name="Google Shape;391;p50" descr=""/>
          <p:cNvPicPr/>
          <p:nvPr/>
        </p:nvPicPr>
        <p:blipFill>
          <a:blip r:embed="rId2"/>
          <a:stretch/>
        </p:blipFill>
        <p:spPr>
          <a:xfrm>
            <a:off x="421920" y="1075320"/>
            <a:ext cx="7497360" cy="38649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Google Shape;396;p51"/>
          <p:cNvSpPr/>
          <p:nvPr/>
        </p:nvSpPr>
        <p:spPr>
          <a:xfrm>
            <a:off x="327960" y="400680"/>
            <a:ext cx="76856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28" name="PlaceHolder 1"/>
          <p:cNvSpPr>
            <a:spLocks noGrp="1"/>
          </p:cNvSpPr>
          <p:nvPr>
            <p:ph type="title"/>
          </p:nvPr>
        </p:nvSpPr>
        <p:spPr>
          <a:xfrm>
            <a:off x="311760" y="400680"/>
            <a:ext cx="8520120" cy="572400"/>
          </a:xfrm>
          <a:prstGeom prst="rect">
            <a:avLst/>
          </a:prstGeom>
          <a:noFill/>
          <a:ln w="0">
            <a:noFill/>
          </a:ln>
        </p:spPr>
        <p:txBody>
          <a:bodyPr lIns="91440" rIns="91440" tIns="91440" bIns="91440" anchor="t">
            <a:normAutofit/>
          </a:bodyPr>
          <a:p>
            <a:pPr indent="0">
              <a:lnSpc>
                <a:spcPct val="100000"/>
              </a:lnSpc>
              <a:buNone/>
              <a:tabLst>
                <a:tab algn="l" pos="0"/>
              </a:tabLst>
            </a:pPr>
            <a:r>
              <a:rPr b="0" lang="en" sz="2220" spc="-1" strike="noStrike">
                <a:solidFill>
                  <a:schemeClr val="dk1"/>
                </a:solidFill>
                <a:latin typeface="Times New Roman"/>
                <a:ea typeface="Times New Roman"/>
              </a:rPr>
              <a:t>Image Extraction: VGG- 16 Convolutional Neural Network (CNN)    </a:t>
            </a:r>
            <a:r>
              <a:rPr b="0" lang="en" sz="2000" spc="-1" strike="noStrike" u="sng">
                <a:solidFill>
                  <a:schemeClr val="accent5"/>
                </a:solidFill>
                <a:uFillTx/>
                <a:latin typeface="Times New Roman"/>
                <a:ea typeface="Times New Roman"/>
                <a:hlinkClick r:id="rId1"/>
              </a:rPr>
              <a:t>[5]</a:t>
            </a:r>
            <a:endParaRPr b="0" lang="en-IN" sz="2000" spc="-1" strike="noStrike">
              <a:solidFill>
                <a:srgbClr val="000000"/>
              </a:solidFill>
              <a:latin typeface="Arial"/>
            </a:endParaRPr>
          </a:p>
        </p:txBody>
      </p:sp>
      <p:sp>
        <p:nvSpPr>
          <p:cNvPr id="229" name="PlaceHolder 2"/>
          <p:cNvSpPr>
            <a:spLocks noGrp="1"/>
          </p:cNvSpPr>
          <p:nvPr>
            <p:ph/>
          </p:nvPr>
        </p:nvSpPr>
        <p:spPr>
          <a:xfrm>
            <a:off x="311760" y="1443960"/>
            <a:ext cx="8398080" cy="3174840"/>
          </a:xfrm>
          <a:prstGeom prst="rect">
            <a:avLst/>
          </a:prstGeom>
          <a:noFill/>
          <a:ln w="9360">
            <a:solidFill>
              <a:srgbClr val="fffbf0"/>
            </a:solidFill>
            <a:round/>
          </a:ln>
        </p:spPr>
        <p:txBody>
          <a:bodyPr lIns="91440" rIns="91440" tIns="91440" bIns="91440" anchor="t">
            <a:normAutofit fontScale="87222"/>
          </a:bodyPr>
          <a:p>
            <a:pPr marL="457200" indent="-336600">
              <a:lnSpc>
                <a:spcPct val="115000"/>
              </a:lnSpc>
              <a:buClr>
                <a:srgbClr val="ffffff"/>
              </a:buClr>
              <a:buFont typeface="Times"/>
              <a:buChar char="●"/>
            </a:pPr>
            <a:r>
              <a:rPr b="0" lang="en" sz="1700" spc="-1" strike="noStrike">
                <a:solidFill>
                  <a:schemeClr val="dk1"/>
                </a:solidFill>
                <a:latin typeface="Times New Roman"/>
                <a:ea typeface="Times New Roman"/>
              </a:rPr>
              <a:t>VGG-16 is considered effective for image analysis due to:</a:t>
            </a:r>
            <a:endParaRPr b="0" lang="en-IN" sz="1700" spc="-1" strike="noStrike">
              <a:solidFill>
                <a:srgbClr val="000000"/>
              </a:solidFill>
              <a:latin typeface="Arial"/>
            </a:endParaRPr>
          </a:p>
          <a:p>
            <a:pPr lvl="1" marL="914400" indent="-336600">
              <a:lnSpc>
                <a:spcPct val="115000"/>
              </a:lnSpc>
              <a:buClr>
                <a:srgbClr val="ffffff"/>
              </a:buClr>
              <a:buFont typeface="Times"/>
              <a:buChar char="○"/>
            </a:pPr>
            <a:r>
              <a:rPr b="1" lang="en" sz="1700" spc="-1" strike="noStrike">
                <a:solidFill>
                  <a:schemeClr val="dk1"/>
                </a:solidFill>
                <a:latin typeface="Times New Roman"/>
                <a:ea typeface="Times New Roman"/>
              </a:rPr>
              <a:t>Deep Architecture:</a:t>
            </a:r>
            <a:r>
              <a:rPr b="0" lang="en" sz="1700" spc="-1" strike="noStrike">
                <a:solidFill>
                  <a:schemeClr val="dk1"/>
                </a:solidFill>
                <a:latin typeface="Times New Roman"/>
                <a:ea typeface="Times New Roman"/>
              </a:rPr>
              <a:t> With 16 weight layers, VGG-16 is deeper than many earlier models, allowing it to capture intricate visual patterns more effectively.</a:t>
            </a:r>
            <a:endParaRPr b="0" lang="en-IN" sz="1700" spc="-1" strike="noStrike">
              <a:solidFill>
                <a:srgbClr val="000000"/>
              </a:solidFill>
              <a:latin typeface="Arial"/>
            </a:endParaRPr>
          </a:p>
          <a:p>
            <a:pPr lvl="1" marL="914400" indent="-336600">
              <a:lnSpc>
                <a:spcPct val="115000"/>
              </a:lnSpc>
              <a:buClr>
                <a:srgbClr val="ffffff"/>
              </a:buClr>
              <a:buFont typeface="Times"/>
              <a:buChar char="○"/>
            </a:pPr>
            <a:r>
              <a:rPr b="1" lang="en" sz="1700" spc="-1" strike="noStrike">
                <a:solidFill>
                  <a:schemeClr val="dk1"/>
                </a:solidFill>
                <a:latin typeface="Times New Roman"/>
                <a:ea typeface="Times New Roman"/>
              </a:rPr>
              <a:t>Simplicity:</a:t>
            </a:r>
            <a:r>
              <a:rPr b="0" lang="en" sz="1700" spc="-1" strike="noStrike">
                <a:solidFill>
                  <a:schemeClr val="dk1"/>
                </a:solidFill>
                <a:latin typeface="Times New Roman"/>
                <a:ea typeface="Times New Roman"/>
              </a:rPr>
              <a:t> VGG16 has a straightforward and simpler architecture with only 3x3 convolutional layers and max-pooling layers. This simplicity is advantageous in terms of implementation and interpretability over its alternatives.</a:t>
            </a:r>
            <a:endParaRPr b="0" lang="en-IN" sz="1700" spc="-1" strike="noStrike">
              <a:solidFill>
                <a:srgbClr val="000000"/>
              </a:solidFill>
              <a:latin typeface="Arial"/>
            </a:endParaRPr>
          </a:p>
          <a:p>
            <a:pPr lvl="1" marL="914400" indent="-336600">
              <a:lnSpc>
                <a:spcPct val="115000"/>
              </a:lnSpc>
              <a:buClr>
                <a:srgbClr val="ffffff"/>
              </a:buClr>
              <a:buFont typeface="Times"/>
              <a:buChar char="○"/>
            </a:pPr>
            <a:r>
              <a:rPr b="1" lang="en" sz="1700" spc="-1" strike="noStrike">
                <a:solidFill>
                  <a:schemeClr val="dk1"/>
                </a:solidFill>
                <a:latin typeface="Times New Roman"/>
                <a:ea typeface="Times New Roman"/>
              </a:rPr>
              <a:t>Versatility: </a:t>
            </a:r>
            <a:r>
              <a:rPr b="0" lang="en" sz="1700" spc="-1" strike="noStrike">
                <a:solidFill>
                  <a:schemeClr val="dk1"/>
                </a:solidFill>
                <a:latin typeface="Times New Roman"/>
                <a:ea typeface="Times New Roman"/>
              </a:rPr>
              <a:t>Its generic architecture makes it versatile for various computer vision tasks, including feature extraction for detection tasks.</a:t>
            </a:r>
            <a:endParaRPr b="0" lang="en-IN" sz="1700" spc="-1" strike="noStrike">
              <a:solidFill>
                <a:srgbClr val="000000"/>
              </a:solidFill>
              <a:latin typeface="Arial"/>
            </a:endParaRPr>
          </a:p>
          <a:p>
            <a:pPr lvl="1" marL="914400" indent="-336600">
              <a:lnSpc>
                <a:spcPct val="115000"/>
              </a:lnSpc>
              <a:buClr>
                <a:srgbClr val="ffffff"/>
              </a:buClr>
              <a:buFont typeface="Times"/>
              <a:buChar char="○"/>
            </a:pPr>
            <a:r>
              <a:rPr b="1" lang="en" sz="1700" spc="-1" strike="noStrike">
                <a:solidFill>
                  <a:schemeClr val="dk1"/>
                </a:solidFill>
                <a:latin typeface="Times New Roman"/>
                <a:ea typeface="Times New Roman"/>
              </a:rPr>
              <a:t>Strong Performance: </a:t>
            </a:r>
            <a:r>
              <a:rPr b="0" lang="en" sz="1700" spc="-1" strike="noStrike">
                <a:solidFill>
                  <a:schemeClr val="dk1"/>
                </a:solidFill>
                <a:latin typeface="Times New Roman"/>
                <a:ea typeface="Times New Roman"/>
              </a:rPr>
              <a:t>VGG-16 has demonstrated strong performance in image classification and feature extraction tasks, contributing to its widespread adoption in the computer vision community.</a:t>
            </a: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Google Shape;72;p16"/>
          <p:cNvSpPr/>
          <p:nvPr/>
        </p:nvSpPr>
        <p:spPr>
          <a:xfrm>
            <a:off x="-79920" y="-39960"/>
            <a:ext cx="4305960" cy="5355720"/>
          </a:xfrm>
          <a:prstGeom prst="rect">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4" name="PlaceHolder 1"/>
          <p:cNvSpPr>
            <a:spLocks noGrp="1"/>
          </p:cNvSpPr>
          <p:nvPr>
            <p:ph type="title"/>
          </p:nvPr>
        </p:nvSpPr>
        <p:spPr>
          <a:xfrm>
            <a:off x="312480" y="2351880"/>
            <a:ext cx="35215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3120" spc="-1" strike="noStrike">
                <a:solidFill>
                  <a:schemeClr val="dk1"/>
                </a:solidFill>
                <a:latin typeface="Times New Roman"/>
                <a:ea typeface="Times New Roman"/>
              </a:rPr>
              <a:t>Table of Contents</a:t>
            </a:r>
            <a:endParaRPr b="0" lang="en-IN" sz="3120" spc="-1" strike="noStrike">
              <a:solidFill>
                <a:srgbClr val="000000"/>
              </a:solidFill>
              <a:latin typeface="Arial"/>
            </a:endParaRPr>
          </a:p>
        </p:txBody>
      </p:sp>
      <p:sp>
        <p:nvSpPr>
          <p:cNvPr id="45" name="PlaceHolder 2"/>
          <p:cNvSpPr>
            <a:spLocks noGrp="1"/>
          </p:cNvSpPr>
          <p:nvPr>
            <p:ph/>
          </p:nvPr>
        </p:nvSpPr>
        <p:spPr>
          <a:xfrm>
            <a:off x="4771440" y="345240"/>
            <a:ext cx="3948120" cy="4744800"/>
          </a:xfrm>
          <a:prstGeom prst="rect">
            <a:avLst/>
          </a:prstGeom>
          <a:noFill/>
          <a:ln w="0">
            <a:noFill/>
          </a:ln>
        </p:spPr>
        <p:txBody>
          <a:bodyPr lIns="91440" rIns="91440" tIns="91440" bIns="91440" anchor="t">
            <a:normAutofit fontScale="87222"/>
          </a:bodyPr>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What is a meme?</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What is cyberbullying?</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Cyberbullying through memes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Scope of the Project</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Literature Review</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Understanding Datasets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Block Diagram of the System</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Software Requirement Specifications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Understanding OCR</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Implementation of BERT</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When OCR is not enough</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VCG and ReLU</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Advantages of the model</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Limitations of the model</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Results and Conclusion </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References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Google Shape;403;p52"/>
          <p:cNvSpPr/>
          <p:nvPr/>
        </p:nvSpPr>
        <p:spPr>
          <a:xfrm>
            <a:off x="327960" y="400680"/>
            <a:ext cx="76856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31" name="PlaceHolder 1"/>
          <p:cNvSpPr>
            <a:spLocks noGrp="1"/>
          </p:cNvSpPr>
          <p:nvPr>
            <p:ph type="title"/>
          </p:nvPr>
        </p:nvSpPr>
        <p:spPr>
          <a:xfrm>
            <a:off x="311760" y="400680"/>
            <a:ext cx="8520120" cy="572400"/>
          </a:xfrm>
          <a:prstGeom prst="rect">
            <a:avLst/>
          </a:prstGeom>
          <a:noFill/>
          <a:ln w="0">
            <a:noFill/>
          </a:ln>
        </p:spPr>
        <p:txBody>
          <a:bodyPr lIns="91440" rIns="91440" tIns="91440" bIns="91440" anchor="t">
            <a:normAutofit/>
          </a:bodyPr>
          <a:p>
            <a:pPr indent="0">
              <a:lnSpc>
                <a:spcPct val="100000"/>
              </a:lnSpc>
              <a:buNone/>
              <a:tabLst>
                <a:tab algn="l" pos="0"/>
              </a:tabLst>
            </a:pPr>
            <a:r>
              <a:rPr b="0" lang="en" sz="2220" spc="-1" strike="noStrike">
                <a:solidFill>
                  <a:schemeClr val="dk1"/>
                </a:solidFill>
                <a:latin typeface="Times New Roman"/>
                <a:ea typeface="Times New Roman"/>
              </a:rPr>
              <a:t>Image Extraction: VGG- 16 Convolutional Neural Network (CNN)    </a:t>
            </a:r>
            <a:r>
              <a:rPr b="0" lang="en" sz="2000" spc="-1" strike="noStrike" u="sng">
                <a:solidFill>
                  <a:schemeClr val="accent5"/>
                </a:solidFill>
                <a:uFillTx/>
                <a:latin typeface="Times New Roman"/>
                <a:ea typeface="Times New Roman"/>
                <a:hlinkClick r:id="rId1"/>
              </a:rPr>
              <a:t>[5]</a:t>
            </a:r>
            <a:endParaRPr b="0" lang="en-IN" sz="2000" spc="-1" strike="noStrike">
              <a:solidFill>
                <a:srgbClr val="000000"/>
              </a:solidFill>
              <a:latin typeface="Arial"/>
            </a:endParaRPr>
          </a:p>
        </p:txBody>
      </p:sp>
      <p:sp>
        <p:nvSpPr>
          <p:cNvPr id="232" name="PlaceHolder 2"/>
          <p:cNvSpPr>
            <a:spLocks noGrp="1"/>
          </p:cNvSpPr>
          <p:nvPr>
            <p:ph/>
          </p:nvPr>
        </p:nvSpPr>
        <p:spPr>
          <a:xfrm>
            <a:off x="311760" y="1443960"/>
            <a:ext cx="8398080" cy="3174840"/>
          </a:xfrm>
          <a:prstGeom prst="rect">
            <a:avLst/>
          </a:prstGeom>
          <a:noFill/>
          <a:ln w="9360">
            <a:solidFill>
              <a:srgbClr val="fffbf0"/>
            </a:solidFill>
            <a:round/>
          </a:ln>
        </p:spPr>
        <p:txBody>
          <a:bodyPr lIns="91440" rIns="91440" tIns="91440" bIns="91440" anchor="t">
            <a:normAutofit/>
          </a:bodyPr>
          <a:p>
            <a:pPr indent="0">
              <a:lnSpc>
                <a:spcPct val="115000"/>
              </a:lnSpc>
              <a:buNone/>
              <a:tabLst>
                <a:tab algn="l" pos="0"/>
              </a:tabLst>
            </a:pPr>
            <a:endParaRPr b="0" lang="en-IN" sz="1700" spc="-1" strike="noStrike">
              <a:solidFill>
                <a:srgbClr val="000000"/>
              </a:solidFill>
              <a:latin typeface="Arial"/>
            </a:endParaRPr>
          </a:p>
          <a:p>
            <a:pPr marL="457200" indent="-336600">
              <a:lnSpc>
                <a:spcPct val="115000"/>
              </a:lnSpc>
              <a:spcBef>
                <a:spcPts val="1199"/>
              </a:spcBef>
              <a:buClr>
                <a:srgbClr val="ffffff"/>
              </a:buClr>
              <a:buFont typeface="Times"/>
              <a:buChar char="●"/>
              <a:tabLst>
                <a:tab algn="l" pos="0"/>
              </a:tabLst>
            </a:pPr>
            <a:r>
              <a:rPr b="1" lang="en" sz="1700" spc="-1" strike="noStrike">
                <a:solidFill>
                  <a:schemeClr val="dk1"/>
                </a:solidFill>
                <a:latin typeface="Times New Roman"/>
                <a:ea typeface="Times New Roman"/>
              </a:rPr>
              <a:t>Transfer Learning</a:t>
            </a:r>
            <a:r>
              <a:rPr b="0" lang="en" sz="1700" spc="-1" strike="noStrike">
                <a:solidFill>
                  <a:schemeClr val="dk1"/>
                </a:solidFill>
                <a:latin typeface="Times New Roman"/>
                <a:ea typeface="Times New Roman"/>
              </a:rPr>
              <a:t>: VGG16 has been pre-trained on large datasets like ImageNet. We can leverage the pre-trained weights to extract meaningful features from memes, even when we have a limited dataset for your specific task.</a:t>
            </a:r>
            <a:endParaRPr b="0" lang="en-IN" sz="1700" spc="-1" strike="noStrike">
              <a:solidFill>
                <a:srgbClr val="000000"/>
              </a:solidFill>
              <a:latin typeface="Arial"/>
            </a:endParaRPr>
          </a:p>
          <a:p>
            <a:pPr marL="457200" indent="-336600">
              <a:lnSpc>
                <a:spcPct val="115000"/>
              </a:lnSpc>
              <a:buClr>
                <a:srgbClr val="ffffff"/>
              </a:buClr>
              <a:buFont typeface="Times"/>
              <a:buChar char="●"/>
              <a:tabLst>
                <a:tab algn="l" pos="0"/>
              </a:tabLst>
            </a:pPr>
            <a:r>
              <a:rPr b="1" lang="en" sz="1700" spc="-1" strike="noStrike">
                <a:solidFill>
                  <a:schemeClr val="dk1"/>
                </a:solidFill>
                <a:latin typeface="Times New Roman"/>
                <a:ea typeface="Times New Roman"/>
              </a:rPr>
              <a:t>Suitability for Moderate-sized Datasets</a:t>
            </a:r>
            <a:r>
              <a:rPr b="0" lang="en" sz="1700" spc="-1" strike="noStrike">
                <a:solidFill>
                  <a:schemeClr val="dk1"/>
                </a:solidFill>
                <a:latin typeface="Times New Roman"/>
                <a:ea typeface="Times New Roman"/>
              </a:rPr>
              <a:t>: VGG16 can perform well with moderate-sized datasets, which is often the case in specific domains or projects where collecting a massive amount of labeled data may be challenging while while Resnet is a more complex and powerful model used for large and complex datasets and requires more computationally intense resources</a:t>
            </a: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Google Shape;410;p53"/>
          <p:cNvSpPr/>
          <p:nvPr/>
        </p:nvSpPr>
        <p:spPr>
          <a:xfrm>
            <a:off x="284040" y="459000"/>
            <a:ext cx="585000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3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Training of VGG-16 and Feature Extraction      </a:t>
            </a:r>
            <a:r>
              <a:rPr b="0" lang="en" sz="1700" spc="-1" strike="noStrike" u="sng">
                <a:solidFill>
                  <a:schemeClr val="accent5"/>
                </a:solidFill>
                <a:uFillTx/>
                <a:latin typeface="Times New Roman"/>
                <a:ea typeface="Times New Roman"/>
                <a:hlinkClick r:id="rId1"/>
              </a:rPr>
              <a:t>[5]</a:t>
            </a:r>
            <a:endParaRPr b="0" lang="en-IN" sz="1700" spc="-1" strike="noStrike">
              <a:solidFill>
                <a:srgbClr val="000000"/>
              </a:solidFill>
              <a:latin typeface="Arial"/>
            </a:endParaRPr>
          </a:p>
        </p:txBody>
      </p:sp>
      <p:sp>
        <p:nvSpPr>
          <p:cNvPr id="235"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fontScale="98333" lnSpcReduction="10000"/>
          </a:bodyPr>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The algorithm employs a pretrained version of the VGG-16 CNN on the ImageNet dataset.</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ImageNet is a large dataset with millions of labeled images across thousands of classes.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Pretraining on ImageNet enables the VGG-16 model to learn diverse visual features transferable to various image-related tasks.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Features are extracted from the last hidden layer before the output layer.</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These dimensions represent abstract and high-level features, ranging from basic edges and textures to more complex structures like shapes, objects, and patterns.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ImageNet dataset: https://www.kaggle.com/competitions/imagenet-object-localization-challenge/data</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417;p54"/>
          <p:cNvSpPr/>
          <p:nvPr/>
        </p:nvSpPr>
        <p:spPr>
          <a:xfrm>
            <a:off x="320400" y="495360"/>
            <a:ext cx="5077800" cy="4878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3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Combining Text and Image Modalities  </a:t>
            </a:r>
            <a:r>
              <a:rPr b="0" lang="en" sz="2200" spc="-1" strike="noStrike">
                <a:solidFill>
                  <a:schemeClr val="dk1"/>
                </a:solidFill>
                <a:latin typeface="Times New Roman"/>
                <a:ea typeface="Times New Roman"/>
              </a:rPr>
              <a:t> </a:t>
            </a:r>
            <a:r>
              <a:rPr b="0" lang="en" sz="2200" spc="-1" strike="noStrike" u="sng">
                <a:solidFill>
                  <a:schemeClr val="accent5"/>
                </a:solidFill>
                <a:uFillTx/>
                <a:latin typeface="Times New Roman"/>
                <a:ea typeface="Times New Roman"/>
                <a:hlinkClick r:id="rId1"/>
              </a:rPr>
              <a:t>[5]</a:t>
            </a:r>
            <a:endParaRPr b="0" lang="en-IN" sz="2200" spc="-1" strike="noStrike">
              <a:solidFill>
                <a:srgbClr val="000000"/>
              </a:solidFill>
              <a:latin typeface="Arial"/>
            </a:endParaRPr>
          </a:p>
        </p:txBody>
      </p:sp>
      <p:sp>
        <p:nvSpPr>
          <p:cNvPr id="238"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a:bodyPr>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Harmful content can manifest through text, images, or their combination.</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Merging text and image analyses provides a comprehensive view of potential cyberbullying cues.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Encoded text features from BERT and image features from VGG-16 are concatenated into a single feature vector.</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This vector forms a combined representation of the meme, capturing both linguistic nuances and visual patterns.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Concatenation fuses feature spaces into a unified, higher-dimensional representation, facilitating the capture of complex interactions between textual and visual content.</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Google Shape;424;p55"/>
          <p:cNvSpPr/>
          <p:nvPr/>
        </p:nvSpPr>
        <p:spPr>
          <a:xfrm>
            <a:off x="262440" y="480960"/>
            <a:ext cx="3693240" cy="5367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4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Multimodal Feature Vector   </a:t>
            </a:r>
            <a:r>
              <a:rPr b="0" lang="en" sz="2260" spc="-1" strike="noStrike" u="sng">
                <a:solidFill>
                  <a:schemeClr val="accent5"/>
                </a:solidFill>
                <a:uFillTx/>
                <a:latin typeface="Times New Roman"/>
                <a:ea typeface="Times New Roman"/>
                <a:hlinkClick r:id="rId1"/>
              </a:rPr>
              <a:t>[5]</a:t>
            </a:r>
            <a:endParaRPr b="0" lang="en-IN" sz="2260" spc="-1" strike="noStrike">
              <a:solidFill>
                <a:srgbClr val="000000"/>
              </a:solidFill>
              <a:latin typeface="Arial"/>
            </a:endParaRPr>
          </a:p>
        </p:txBody>
      </p:sp>
      <p:sp>
        <p:nvSpPr>
          <p:cNvPr id="241"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Autofit/>
          </a:bodyPr>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Concatenated feature vector combines text (BERT) and image (VGG-16) encodings.</a:t>
            </a:r>
            <a:endParaRPr b="0" lang="en-IN" sz="2000" spc="-1" strike="noStrike">
              <a:solidFill>
                <a:srgbClr val="000000"/>
              </a:solidFill>
              <a:latin typeface="Arial"/>
            </a:endParaRPr>
          </a:p>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Text encoding has 768 dimensions; image encoding has 4096 dimensions.</a:t>
            </a:r>
            <a:endParaRPr b="0" lang="en-IN" sz="2000" spc="-1" strike="noStrike">
              <a:solidFill>
                <a:srgbClr val="000000"/>
              </a:solidFill>
              <a:latin typeface="Arial"/>
            </a:endParaRPr>
          </a:p>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Multimodal feature vector is 4,864 dimensions (768 + 4096).</a:t>
            </a:r>
            <a:endParaRPr b="0" lang="en-IN" sz="2000" spc="-1" strike="noStrike">
              <a:solidFill>
                <a:srgbClr val="000000"/>
              </a:solidFill>
              <a:latin typeface="Arial"/>
            </a:endParaRPr>
          </a:p>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Fusion enables algorithm to identify alignment or contradiction between text and visual elements.</a:t>
            </a:r>
            <a:endParaRPr b="0" lang="en-IN" sz="2000" spc="-1" strike="noStrike">
              <a:solidFill>
                <a:srgbClr val="000000"/>
              </a:solidFill>
              <a:latin typeface="Arial"/>
            </a:endParaRPr>
          </a:p>
          <a:p>
            <a:pPr marL="457200" indent="-355680">
              <a:lnSpc>
                <a:spcPct val="115000"/>
              </a:lnSpc>
              <a:buClr>
                <a:srgbClr val="ffffff"/>
              </a:buClr>
              <a:buFont typeface="Times"/>
              <a:buChar char="●"/>
            </a:pPr>
            <a:r>
              <a:rPr b="0" lang="en" sz="2000" spc="-1" strike="noStrike">
                <a:solidFill>
                  <a:schemeClr val="dk1"/>
                </a:solidFill>
                <a:latin typeface="Times New Roman"/>
                <a:ea typeface="Times New Roman"/>
              </a:rPr>
              <a:t>This deepens understanding of meme context, crucial for detecting potentially harmful content that might be obscured by focusing on only one modality.</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Google Shape;431;p56"/>
          <p:cNvSpPr/>
          <p:nvPr/>
        </p:nvSpPr>
        <p:spPr>
          <a:xfrm>
            <a:off x="262440" y="473400"/>
            <a:ext cx="415224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4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Multi Layer Perceptron (MLP)   </a:t>
            </a:r>
            <a:r>
              <a:rPr b="0" lang="en" sz="2200" spc="-1" strike="noStrike" u="sng">
                <a:solidFill>
                  <a:schemeClr val="accent5"/>
                </a:solidFill>
                <a:uFillTx/>
                <a:latin typeface="Times New Roman"/>
                <a:ea typeface="Times New Roman"/>
                <a:hlinkClick r:id="rId1"/>
              </a:rPr>
              <a:t>[5]</a:t>
            </a:r>
            <a:endParaRPr b="0" lang="en-IN" sz="2200" spc="-1" strike="noStrike">
              <a:solidFill>
                <a:srgbClr val="000000"/>
              </a:solidFill>
              <a:latin typeface="Arial"/>
            </a:endParaRPr>
          </a:p>
        </p:txBody>
      </p:sp>
      <p:sp>
        <p:nvSpPr>
          <p:cNvPr id="244" name="PlaceHolder 2"/>
          <p:cNvSpPr>
            <a:spLocks noGrp="1"/>
          </p:cNvSpPr>
          <p:nvPr>
            <p:ph/>
          </p:nvPr>
        </p:nvSpPr>
        <p:spPr>
          <a:xfrm>
            <a:off x="311760" y="1473120"/>
            <a:ext cx="8520120" cy="3218400"/>
          </a:xfrm>
          <a:prstGeom prst="rect">
            <a:avLst/>
          </a:prstGeom>
          <a:noFill/>
          <a:ln w="9360">
            <a:solidFill>
              <a:srgbClr val="fffbf0"/>
            </a:solidFill>
            <a:round/>
          </a:ln>
        </p:spPr>
        <p:txBody>
          <a:bodyPr lIns="91440" rIns="91440" tIns="91440" bIns="91440" anchor="t">
            <a:normAutofit/>
          </a:bodyPr>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MLP architecture comprises two hidden layers with 100 neurons each.</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Architecture choice balances complexity and computational efficiency.</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More complex architectures may improve accuracy but pose risks like overfitting and increased computational demands.</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Hate speech detection is the final stage, predicting cyberbullying likelihood in memes.</a:t>
            </a:r>
            <a:endParaRPr b="0" lang="en-IN"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Google Shape;438;p57"/>
          <p:cNvSpPr/>
          <p:nvPr/>
        </p:nvSpPr>
        <p:spPr>
          <a:xfrm>
            <a:off x="2936160" y="160200"/>
            <a:ext cx="3110760" cy="4878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46" name="Google Shape;439;p57"/>
          <p:cNvSpPr/>
          <p:nvPr/>
        </p:nvSpPr>
        <p:spPr>
          <a:xfrm>
            <a:off x="2804760" y="116640"/>
            <a:ext cx="3474720" cy="41472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2300" spc="-1" strike="noStrike">
                <a:solidFill>
                  <a:schemeClr val="dk1"/>
                </a:solidFill>
                <a:latin typeface="Times New Roman"/>
                <a:ea typeface="Times New Roman"/>
              </a:rPr>
              <a:t>Multi Layer Perceptron</a:t>
            </a:r>
            <a:endParaRPr b="0" lang="en-IN" sz="2300" spc="-1" strike="noStrike">
              <a:solidFill>
                <a:srgbClr val="ffffff"/>
              </a:solidFill>
              <a:latin typeface="Arial"/>
            </a:endParaRPr>
          </a:p>
        </p:txBody>
      </p:sp>
      <p:sp>
        <p:nvSpPr>
          <p:cNvPr id="247" name="Google Shape;440;p57"/>
          <p:cNvSpPr/>
          <p:nvPr/>
        </p:nvSpPr>
        <p:spPr>
          <a:xfrm>
            <a:off x="1578600" y="5052240"/>
            <a:ext cx="537660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
        <p:nvSpPr>
          <p:cNvPr id="248" name="Google Shape;441;p57"/>
          <p:cNvSpPr/>
          <p:nvPr/>
        </p:nvSpPr>
        <p:spPr>
          <a:xfrm>
            <a:off x="159480" y="4199400"/>
            <a:ext cx="136260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
        <p:nvSpPr>
          <p:cNvPr id="249" name="Google Shape;442;p57"/>
          <p:cNvSpPr/>
          <p:nvPr/>
        </p:nvSpPr>
        <p:spPr>
          <a:xfrm>
            <a:off x="1603440" y="4730760"/>
            <a:ext cx="537660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1"/>
              </a:rPr>
              <a:t>Reference</a:t>
            </a:r>
            <a:endParaRPr b="0" lang="en-IN" sz="1400" spc="-1" strike="noStrike">
              <a:solidFill>
                <a:srgbClr val="ffffff"/>
              </a:solidFill>
              <a:latin typeface="Arial"/>
            </a:endParaRPr>
          </a:p>
        </p:txBody>
      </p:sp>
      <p:pic>
        <p:nvPicPr>
          <p:cNvPr id="250" name="Google Shape;443;p57" descr=""/>
          <p:cNvPicPr/>
          <p:nvPr/>
        </p:nvPicPr>
        <p:blipFill>
          <a:blip r:embed="rId2"/>
          <a:stretch/>
        </p:blipFill>
        <p:spPr>
          <a:xfrm>
            <a:off x="913680" y="905400"/>
            <a:ext cx="7316280" cy="34513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Google Shape;448;p58"/>
          <p:cNvSpPr/>
          <p:nvPr/>
        </p:nvSpPr>
        <p:spPr>
          <a:xfrm>
            <a:off x="247680" y="466200"/>
            <a:ext cx="2607840" cy="5511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5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ReLU and Output        </a:t>
            </a:r>
            <a:r>
              <a:rPr b="0" lang="en" sz="2200" spc="-1" strike="noStrike">
                <a:solidFill>
                  <a:schemeClr val="dk1"/>
                </a:solidFill>
                <a:latin typeface="Times New Roman"/>
                <a:ea typeface="Times New Roman"/>
              </a:rPr>
              <a:t> </a:t>
            </a:r>
            <a:r>
              <a:rPr b="0" lang="en" sz="2200" spc="-1" strike="noStrike" u="sng">
                <a:solidFill>
                  <a:schemeClr val="accent5"/>
                </a:solidFill>
                <a:uFillTx/>
                <a:latin typeface="Times New Roman"/>
                <a:ea typeface="Times New Roman"/>
                <a:hlinkClick r:id="rId1"/>
              </a:rPr>
              <a:t>[5]</a:t>
            </a:r>
            <a:endParaRPr b="0" lang="en-IN" sz="2200" spc="-1" strike="noStrike">
              <a:solidFill>
                <a:srgbClr val="000000"/>
              </a:solidFill>
              <a:latin typeface="Arial"/>
            </a:endParaRPr>
          </a:p>
        </p:txBody>
      </p:sp>
      <p:sp>
        <p:nvSpPr>
          <p:cNvPr id="253"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Autofit/>
          </a:bodyPr>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The Rectified Linear Unit (ReLU) is a popular activation function that introduces non-linearity into the neural network. ReLU activation sets all negative input values to zero and retains positive values. This activation function has been shown to be effective in mitigating the vanishing gradient problem and speeding up convergence during training.</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The final output of the MLP is a single neuron. This neuron produces a prediction score that reflects the likelihood of cyberbullying content being present within the meme. The higher the output score, the higher the probability of the meme containing harmful content. The score can be interpreted as a measure of confidence in the algorithm's prediction.</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Google Shape;455;p59"/>
          <p:cNvSpPr/>
          <p:nvPr/>
        </p:nvSpPr>
        <p:spPr>
          <a:xfrm>
            <a:off x="265680" y="411840"/>
            <a:ext cx="3867120" cy="6109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5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Arial"/>
                <a:ea typeface="Arial"/>
              </a:rPr>
              <a:t>Advantages of this Model</a:t>
            </a:r>
            <a:endParaRPr b="0" lang="en-IN" sz="2800" spc="-1" strike="noStrike">
              <a:solidFill>
                <a:srgbClr val="000000"/>
              </a:solidFill>
              <a:latin typeface="Arial"/>
            </a:endParaRPr>
          </a:p>
        </p:txBody>
      </p:sp>
      <p:sp>
        <p:nvSpPr>
          <p:cNvPr id="256"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a:bodyPr>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Using pre-trained models such as BERT which will increase accuracy.</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Added image context to better identify the context of memes with images and text and better deduction as a result.</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Using images from both hateful and non-hateful meme datasets to better identify the memes.</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Using the latest technology such as VGG-16 and Bert.</a:t>
            </a:r>
            <a:endParaRPr b="0" lang="en-IN" sz="2200" spc="-1" strike="noStrike">
              <a:solidFill>
                <a:srgbClr val="000000"/>
              </a:solidFill>
              <a:latin typeface="Arial"/>
            </a:endParaRPr>
          </a:p>
          <a:p>
            <a:pPr marL="457200" indent="-368280">
              <a:lnSpc>
                <a:spcPct val="115000"/>
              </a:lnSpc>
              <a:buClr>
                <a:srgbClr val="ffffff"/>
              </a:buClr>
              <a:buFont typeface="Times"/>
              <a:buChar char="●"/>
            </a:pPr>
            <a:r>
              <a:rPr b="0" lang="en" sz="2200" spc="-1" strike="noStrike">
                <a:solidFill>
                  <a:schemeClr val="dk1"/>
                </a:solidFill>
                <a:latin typeface="Times New Roman"/>
                <a:ea typeface="Times New Roman"/>
              </a:rPr>
              <a:t>Using Tesseract 4.0.0 OCR Tool to efficiently and accurately perform OCR on the memes.</a:t>
            </a:r>
            <a:endParaRPr b="0" lang="en-IN" sz="2200" spc="-1" strike="noStrike">
              <a:solidFill>
                <a:srgbClr val="000000"/>
              </a:solidFill>
              <a:latin typeface="Arial"/>
            </a:endParaRPr>
          </a:p>
        </p:txBody>
      </p:sp>
      <p:sp>
        <p:nvSpPr>
          <p:cNvPr id="257" name="Google Shape;458;p59"/>
          <p:cNvSpPr/>
          <p:nvPr/>
        </p:nvSpPr>
        <p:spPr>
          <a:xfrm>
            <a:off x="3770280" y="2733840"/>
            <a:ext cx="2999520" cy="44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u="sng">
                <a:solidFill>
                  <a:schemeClr val="accent5"/>
                </a:solidFill>
                <a:uFillTx/>
                <a:latin typeface="Times New Roman"/>
                <a:ea typeface="Times New Roman"/>
                <a:hlinkClick r:id="rId1"/>
              </a:rPr>
              <a:t>[5]</a:t>
            </a:r>
            <a:endParaRPr b="0" lang="en-IN" sz="1700" spc="-1" strike="noStrike">
              <a:solidFill>
                <a:srgbClr val="ffffff"/>
              </a:solidFill>
              <a:latin typeface="Arial"/>
            </a:endParaRPr>
          </a:p>
        </p:txBody>
      </p:sp>
      <p:sp>
        <p:nvSpPr>
          <p:cNvPr id="258" name="Google Shape;459;p59"/>
          <p:cNvSpPr/>
          <p:nvPr/>
        </p:nvSpPr>
        <p:spPr>
          <a:xfrm>
            <a:off x="3171240" y="3897720"/>
            <a:ext cx="2999520" cy="44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u="sng">
                <a:solidFill>
                  <a:schemeClr val="accent5"/>
                </a:solidFill>
                <a:uFillTx/>
                <a:latin typeface="Times New Roman"/>
                <a:ea typeface="Times New Roman"/>
                <a:hlinkClick r:id="rId2"/>
              </a:rPr>
              <a:t>[6]</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Google Shape;464;p60"/>
          <p:cNvSpPr/>
          <p:nvPr/>
        </p:nvSpPr>
        <p:spPr>
          <a:xfrm>
            <a:off x="291600" y="480960"/>
            <a:ext cx="3416400" cy="5367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6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Limitations of the Model</a:t>
            </a:r>
            <a:endParaRPr b="0" lang="en-IN" sz="2800" spc="-1" strike="noStrike">
              <a:solidFill>
                <a:srgbClr val="000000"/>
              </a:solidFill>
              <a:latin typeface="Arial"/>
            </a:endParaRPr>
          </a:p>
        </p:txBody>
      </p:sp>
      <p:sp>
        <p:nvSpPr>
          <p:cNvPr id="261" name="PlaceHolder 2"/>
          <p:cNvSpPr>
            <a:spLocks noGrp="1"/>
          </p:cNvSpPr>
          <p:nvPr>
            <p:ph/>
          </p:nvPr>
        </p:nvSpPr>
        <p:spPr>
          <a:xfrm>
            <a:off x="311760" y="1152360"/>
            <a:ext cx="8520120" cy="3416040"/>
          </a:xfrm>
          <a:prstGeom prst="rect">
            <a:avLst/>
          </a:prstGeom>
          <a:noFill/>
          <a:ln w="9360">
            <a:solidFill>
              <a:srgbClr val="fffbf0"/>
            </a:solidFill>
            <a:round/>
          </a:ln>
        </p:spPr>
        <p:txBody>
          <a:bodyPr lIns="91440" rIns="91440" tIns="91440" bIns="91440" anchor="t">
            <a:normAutofit fontScale="98333" lnSpcReduction="10000"/>
          </a:bodyPr>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The performance of the algorithm heavily relies on the quality, diversity, and size of the training dataset. If the training data doesn't encompass a wide range of meme variations and hate speech examples, the algorithm might struggle to generalize effectively to real-world scenarios.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Although BERT is powerful, it might still struggle with fully grasping sarcasm, irony, and cultural references within memes. These nuances are challenging even for humans to detect, and the model might misinterpret them, leading to false positives or negatives.</a:t>
            </a:r>
            <a:endParaRPr b="0" lang="en-IN" sz="1800" spc="-1" strike="noStrike">
              <a:solidFill>
                <a:srgbClr val="000000"/>
              </a:solidFill>
              <a:latin typeface="Arial"/>
            </a:endParaRPr>
          </a:p>
          <a:p>
            <a:pPr marL="457200" indent="-343080">
              <a:lnSpc>
                <a:spcPct val="115000"/>
              </a:lnSpc>
              <a:buClr>
                <a:srgbClr val="ffffff"/>
              </a:buClr>
              <a:buFont typeface="Times"/>
              <a:buChar char="●"/>
            </a:pPr>
            <a:r>
              <a:rPr b="0" lang="en" sz="1800" spc="-1" strike="noStrike">
                <a:solidFill>
                  <a:schemeClr val="dk1"/>
                </a:solidFill>
                <a:latin typeface="Times New Roman"/>
                <a:ea typeface="Times New Roman"/>
              </a:rPr>
              <a:t>The effectiveness of OCR and image processing steps depends on the quality of preprocessing. Poor image resolution, complex meme layouts, and text overlays could hinder text extraction and image feature extraction, impacting the final results.</a:t>
            </a:r>
            <a:endParaRPr b="0" lang="en-IN" sz="1800" spc="-1" strike="noStrike">
              <a:solidFill>
                <a:srgbClr val="000000"/>
              </a:solidFill>
              <a:latin typeface="Arial"/>
            </a:endParaRPr>
          </a:p>
        </p:txBody>
      </p:sp>
      <p:sp>
        <p:nvSpPr>
          <p:cNvPr id="262" name="Google Shape;467;p60"/>
          <p:cNvSpPr/>
          <p:nvPr/>
        </p:nvSpPr>
        <p:spPr>
          <a:xfrm>
            <a:off x="3849840" y="508320"/>
            <a:ext cx="2999520" cy="44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u="sng">
                <a:solidFill>
                  <a:schemeClr val="accent5"/>
                </a:solidFill>
                <a:uFillTx/>
                <a:latin typeface="Times New Roman"/>
                <a:ea typeface="Times New Roman"/>
                <a:hlinkClick r:id="rId1"/>
              </a:rPr>
              <a:t>[5]</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Google Shape;472;p61"/>
          <p:cNvSpPr/>
          <p:nvPr/>
        </p:nvSpPr>
        <p:spPr>
          <a:xfrm>
            <a:off x="327960" y="466200"/>
            <a:ext cx="3343680" cy="5169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6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Limitations of the Model</a:t>
            </a:r>
            <a:endParaRPr b="0" lang="en-IN" sz="2800" spc="-1" strike="noStrike">
              <a:solidFill>
                <a:srgbClr val="000000"/>
              </a:solidFill>
              <a:latin typeface="Arial"/>
            </a:endParaRPr>
          </a:p>
        </p:txBody>
      </p:sp>
      <p:sp>
        <p:nvSpPr>
          <p:cNvPr id="265" name="PlaceHolder 2"/>
          <p:cNvSpPr>
            <a:spLocks noGrp="1"/>
          </p:cNvSpPr>
          <p:nvPr>
            <p:ph/>
          </p:nvPr>
        </p:nvSpPr>
        <p:spPr>
          <a:xfrm>
            <a:off x="547560" y="1225080"/>
            <a:ext cx="7847640" cy="3506400"/>
          </a:xfrm>
          <a:prstGeom prst="rect">
            <a:avLst/>
          </a:prstGeom>
          <a:noFill/>
          <a:ln w="9360">
            <a:solidFill>
              <a:srgbClr val="fffbf0"/>
            </a:solidFill>
            <a:round/>
          </a:ln>
        </p:spPr>
        <p:txBody>
          <a:bodyPr lIns="91440" rIns="91440" tIns="91440" bIns="91440" anchor="t">
            <a:noAutofit/>
          </a:bodyPr>
          <a:p>
            <a:pPr marL="457200" indent="-349200">
              <a:lnSpc>
                <a:spcPct val="95000"/>
              </a:lnSpc>
              <a:buClr>
                <a:srgbClr val="ffffff"/>
              </a:buClr>
              <a:buFont typeface="Times"/>
              <a:buChar char="●"/>
            </a:pPr>
            <a:r>
              <a:rPr b="0" lang="en" sz="1900" spc="-1" strike="noStrike">
                <a:solidFill>
                  <a:schemeClr val="dk1"/>
                </a:solidFill>
                <a:latin typeface="Times New Roman"/>
                <a:ea typeface="Times New Roman"/>
              </a:rPr>
              <a:t>Processing large volumes of memes in real-time or near-real-time might be resource-intensive. </a:t>
            </a:r>
            <a:endParaRPr b="0" lang="en-IN" sz="1900" spc="-1" strike="noStrike">
              <a:solidFill>
                <a:srgbClr val="000000"/>
              </a:solidFill>
              <a:latin typeface="Arial"/>
            </a:endParaRPr>
          </a:p>
          <a:p>
            <a:pPr marL="457200" indent="-349200">
              <a:lnSpc>
                <a:spcPct val="95000"/>
              </a:lnSpc>
              <a:buClr>
                <a:srgbClr val="ffffff"/>
              </a:buClr>
              <a:buFont typeface="Times"/>
              <a:buChar char="●"/>
            </a:pPr>
            <a:r>
              <a:rPr b="0" lang="en" sz="1900" spc="-1" strike="noStrike">
                <a:solidFill>
                  <a:schemeClr val="dk1"/>
                </a:solidFill>
                <a:latin typeface="Times New Roman"/>
                <a:ea typeface="Times New Roman"/>
              </a:rPr>
              <a:t>The algorithm might struggle with memes that are heavily context-dependent. Without broader context, a meme might appear offensive when it's actually part of a larger conversation that renders it harmless.</a:t>
            </a:r>
            <a:endParaRPr b="0" lang="en-IN" sz="1900" spc="-1" strike="noStrike">
              <a:solidFill>
                <a:srgbClr val="000000"/>
              </a:solidFill>
              <a:latin typeface="Arial"/>
            </a:endParaRPr>
          </a:p>
          <a:p>
            <a:pPr marL="457200" indent="-349200">
              <a:lnSpc>
                <a:spcPct val="95000"/>
              </a:lnSpc>
              <a:buClr>
                <a:srgbClr val="ffffff"/>
              </a:buClr>
              <a:buFont typeface="Times"/>
              <a:buChar char="●"/>
            </a:pPr>
            <a:r>
              <a:rPr b="0" lang="en" sz="1900" spc="-1" strike="noStrike">
                <a:solidFill>
                  <a:schemeClr val="dk1"/>
                </a:solidFill>
                <a:latin typeface="Times New Roman"/>
                <a:ea typeface="Times New Roman"/>
              </a:rPr>
              <a:t>The online landscape and language usage evolve over time. Regular updates to the algorithm, training data, and model fine-tuning are necessary to maintain its accuracy and effectiveness.</a:t>
            </a:r>
            <a:endParaRPr b="0" lang="en-IN" sz="1900" spc="-1" strike="noStrike">
              <a:solidFill>
                <a:srgbClr val="000000"/>
              </a:solidFill>
              <a:latin typeface="Arial"/>
            </a:endParaRPr>
          </a:p>
          <a:p>
            <a:pPr marL="457200" indent="-349200">
              <a:lnSpc>
                <a:spcPct val="95000"/>
              </a:lnSpc>
              <a:buClr>
                <a:srgbClr val="ffffff"/>
              </a:buClr>
              <a:buFont typeface="Times"/>
              <a:buChar char="●"/>
            </a:pPr>
            <a:r>
              <a:rPr b="0" lang="en" sz="1900" spc="-1" strike="noStrike">
                <a:solidFill>
                  <a:schemeClr val="dk1"/>
                </a:solidFill>
                <a:latin typeface="Times New Roman"/>
                <a:ea typeface="Times New Roman"/>
              </a:rPr>
              <a:t>Users might perceive false positives or negatives as inaccuracies in the algorithm's judgment. Gathering user feedback and continuously improving the model based on real-world experiences is essential.</a:t>
            </a:r>
            <a:endParaRPr b="0" lang="en-IN" sz="1900" spc="-1" strike="noStrike">
              <a:solidFill>
                <a:srgbClr val="000000"/>
              </a:solidFill>
              <a:latin typeface="Arial"/>
            </a:endParaRPr>
          </a:p>
        </p:txBody>
      </p:sp>
      <p:sp>
        <p:nvSpPr>
          <p:cNvPr id="266" name="Google Shape;475;p61"/>
          <p:cNvSpPr/>
          <p:nvPr/>
        </p:nvSpPr>
        <p:spPr>
          <a:xfrm>
            <a:off x="3943080" y="571320"/>
            <a:ext cx="2999520" cy="44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u="sng">
                <a:solidFill>
                  <a:schemeClr val="accent5"/>
                </a:solidFill>
                <a:uFillTx/>
                <a:latin typeface="Times New Roman"/>
                <a:ea typeface="Times New Roman"/>
                <a:hlinkClick r:id="rId1"/>
              </a:rPr>
              <a:t>[6</a:t>
            </a:r>
            <a:r>
              <a:rPr b="0" lang="en" sz="1700" spc="-1" strike="noStrike" u="sng">
                <a:solidFill>
                  <a:schemeClr val="accent5"/>
                </a:solidFill>
                <a:uFillTx/>
                <a:latin typeface="Times New Roman"/>
                <a:ea typeface="Times New Roman"/>
                <a:hlinkClick r:id="rId2"/>
              </a:rPr>
              <a:t>]</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Google Shape;79;p17"/>
          <p:cNvSpPr/>
          <p:nvPr/>
        </p:nvSpPr>
        <p:spPr>
          <a:xfrm>
            <a:off x="451800" y="271800"/>
            <a:ext cx="3162960" cy="903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47" name="PlaceHolder 1"/>
          <p:cNvSpPr>
            <a:spLocks noGrp="1"/>
          </p:cNvSpPr>
          <p:nvPr>
            <p:ph type="title"/>
          </p:nvPr>
        </p:nvSpPr>
        <p:spPr>
          <a:xfrm>
            <a:off x="545040" y="437400"/>
            <a:ext cx="684900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3120" spc="-1" strike="noStrike">
                <a:solidFill>
                  <a:schemeClr val="dk1"/>
                </a:solidFill>
                <a:latin typeface="Times New Roman"/>
                <a:ea typeface="Times New Roman"/>
              </a:rPr>
              <a:t>What is a meme?     </a:t>
            </a:r>
            <a:r>
              <a:rPr b="0" lang="en" sz="2120" spc="-1" strike="noStrike" u="sng">
                <a:solidFill>
                  <a:schemeClr val="hlink"/>
                </a:solidFill>
                <a:uFillTx/>
                <a:latin typeface="Times New Roman"/>
                <a:ea typeface="Times New Roman"/>
                <a:hlinkClick r:id="rId1"/>
              </a:rPr>
              <a:t>[11]</a:t>
            </a:r>
            <a:endParaRPr b="0" lang="en-IN" sz="2120" spc="-1" strike="noStrike">
              <a:solidFill>
                <a:srgbClr val="000000"/>
              </a:solidFill>
              <a:latin typeface="Arial"/>
            </a:endParaRPr>
          </a:p>
        </p:txBody>
      </p:sp>
      <p:sp>
        <p:nvSpPr>
          <p:cNvPr id="48" name="PlaceHolder 2"/>
          <p:cNvSpPr>
            <a:spLocks noGrp="1"/>
          </p:cNvSpPr>
          <p:nvPr>
            <p:ph/>
          </p:nvPr>
        </p:nvSpPr>
        <p:spPr>
          <a:xfrm>
            <a:off x="451800" y="1369080"/>
            <a:ext cx="6286320" cy="3279600"/>
          </a:xfrm>
          <a:prstGeom prst="rect">
            <a:avLst/>
          </a:prstGeom>
          <a:noFill/>
          <a:ln w="9360">
            <a:solidFill>
              <a:schemeClr val="dk1"/>
            </a:solidFill>
            <a:round/>
          </a:ln>
        </p:spPr>
        <p:txBody>
          <a:bodyPr lIns="91440" rIns="91440" tIns="91440" bIns="91440" anchor="t">
            <a:noAutofit/>
          </a:bodyPr>
          <a:p>
            <a:pPr marL="457200" indent="-340560">
              <a:lnSpc>
                <a:spcPct val="105000"/>
              </a:lnSpc>
              <a:buClr>
                <a:srgbClr val="ffffff"/>
              </a:buClr>
              <a:buFont typeface="Times"/>
              <a:buChar char="●"/>
            </a:pPr>
            <a:r>
              <a:rPr b="0" lang="en" sz="1770" spc="-1" strike="noStrike">
                <a:solidFill>
                  <a:schemeClr val="dk1"/>
                </a:solidFill>
                <a:latin typeface="Times New Roman"/>
                <a:ea typeface="Times New Roman"/>
              </a:rPr>
              <a:t>"Memes" are rapid, humorous, or satirical cultural artifacts in the digital realm.</a:t>
            </a:r>
            <a:endParaRPr b="0" lang="en-IN" sz="1770" spc="-1" strike="noStrike">
              <a:solidFill>
                <a:srgbClr val="000000"/>
              </a:solidFill>
              <a:latin typeface="Arial"/>
            </a:endParaRPr>
          </a:p>
          <a:p>
            <a:pPr marL="457200" indent="-340560">
              <a:lnSpc>
                <a:spcPct val="105000"/>
              </a:lnSpc>
              <a:buClr>
                <a:srgbClr val="ffffff"/>
              </a:buClr>
              <a:buFont typeface="Times"/>
              <a:buChar char="●"/>
            </a:pPr>
            <a:r>
              <a:rPr b="0" lang="en" sz="1770" spc="-1" strike="noStrike">
                <a:solidFill>
                  <a:schemeClr val="dk1"/>
                </a:solidFill>
                <a:latin typeface="Times New Roman"/>
                <a:ea typeface="Times New Roman"/>
              </a:rPr>
              <a:t>They come in various formats: images, videos, and textual constructs, adaptable and contextually reconfigurable.</a:t>
            </a:r>
            <a:endParaRPr b="0" lang="en-IN" sz="1770" spc="-1" strike="noStrike">
              <a:solidFill>
                <a:srgbClr val="000000"/>
              </a:solidFill>
              <a:latin typeface="Arial"/>
            </a:endParaRPr>
          </a:p>
          <a:p>
            <a:pPr marL="457200" indent="-340560">
              <a:lnSpc>
                <a:spcPct val="105000"/>
              </a:lnSpc>
              <a:buClr>
                <a:srgbClr val="ffffff"/>
              </a:buClr>
              <a:buFont typeface="Times"/>
              <a:buChar char="●"/>
            </a:pPr>
            <a:r>
              <a:rPr b="0" lang="en" sz="1770" spc="-1" strike="noStrike">
                <a:solidFill>
                  <a:schemeClr val="dk1"/>
                </a:solidFill>
                <a:latin typeface="Times New Roman"/>
                <a:ea typeface="Times New Roman"/>
              </a:rPr>
              <a:t>Internet memes cover diverse subjects, from socio-political commentary to popular culture references.</a:t>
            </a:r>
            <a:endParaRPr b="0" lang="en-IN" sz="1770" spc="-1" strike="noStrike">
              <a:solidFill>
                <a:srgbClr val="000000"/>
              </a:solidFill>
              <a:latin typeface="Arial"/>
            </a:endParaRPr>
          </a:p>
          <a:p>
            <a:pPr marL="457200" indent="-340560">
              <a:lnSpc>
                <a:spcPct val="105000"/>
              </a:lnSpc>
              <a:buClr>
                <a:srgbClr val="ffffff"/>
              </a:buClr>
              <a:buFont typeface="Times"/>
              <a:buChar char="●"/>
            </a:pPr>
            <a:r>
              <a:rPr b="0" lang="en" sz="1770" spc="-1" strike="noStrike">
                <a:solidFill>
                  <a:schemeClr val="dk1"/>
                </a:solidFill>
                <a:latin typeface="Times New Roman"/>
                <a:ea typeface="Times New Roman"/>
              </a:rPr>
              <a:t>They serve as a medium for internet users to engage with and comment on contemporary society.</a:t>
            </a:r>
            <a:endParaRPr b="0" lang="en-IN" sz="1770" spc="-1" strike="noStrike">
              <a:solidFill>
                <a:srgbClr val="000000"/>
              </a:solidFill>
              <a:latin typeface="Arial"/>
            </a:endParaRPr>
          </a:p>
          <a:p>
            <a:pPr marL="457200" indent="-340560">
              <a:lnSpc>
                <a:spcPct val="105000"/>
              </a:lnSpc>
              <a:buClr>
                <a:srgbClr val="ffffff"/>
              </a:buClr>
              <a:buFont typeface="Times"/>
              <a:buChar char="●"/>
            </a:pPr>
            <a:r>
              <a:rPr b="0" lang="en" sz="1770" spc="-1" strike="noStrike">
                <a:solidFill>
                  <a:schemeClr val="dk1"/>
                </a:solidFill>
                <a:latin typeface="Times New Roman"/>
                <a:ea typeface="Times New Roman"/>
              </a:rPr>
              <a:t>Memes encapsulate multifaceted expressions and insights within a concise digital framework.</a:t>
            </a:r>
            <a:endParaRPr b="0" lang="en-IN" sz="1770" spc="-1" strike="noStrike">
              <a:solidFill>
                <a:srgbClr val="000000"/>
              </a:solidFill>
              <a:latin typeface="Arial"/>
            </a:endParaRPr>
          </a:p>
        </p:txBody>
      </p:sp>
      <p:pic>
        <p:nvPicPr>
          <p:cNvPr id="49" name="Google Shape;82;p17" descr=""/>
          <p:cNvPicPr/>
          <p:nvPr/>
        </p:nvPicPr>
        <p:blipFill>
          <a:blip r:embed="rId2"/>
          <a:stretch/>
        </p:blipFill>
        <p:spPr>
          <a:xfrm>
            <a:off x="6884640" y="1752120"/>
            <a:ext cx="2100600" cy="2330280"/>
          </a:xfrm>
          <a:prstGeom prst="rect">
            <a:avLst/>
          </a:prstGeom>
          <a:ln w="0">
            <a:noFill/>
          </a:ln>
        </p:spPr>
      </p:pic>
      <p:sp>
        <p:nvSpPr>
          <p:cNvPr id="50" name="Google Shape;83;p17"/>
          <p:cNvSpPr/>
          <p:nvPr/>
        </p:nvSpPr>
        <p:spPr>
          <a:xfrm>
            <a:off x="6884640" y="4135680"/>
            <a:ext cx="223020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Reference</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Google Shape;480;p62"/>
          <p:cNvSpPr/>
          <p:nvPr/>
        </p:nvSpPr>
        <p:spPr>
          <a:xfrm>
            <a:off x="327960" y="466200"/>
            <a:ext cx="3343680" cy="5169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6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Limitations of the Model</a:t>
            </a:r>
            <a:endParaRPr b="0" lang="en-IN" sz="2800" spc="-1" strike="noStrike">
              <a:solidFill>
                <a:srgbClr val="000000"/>
              </a:solidFill>
              <a:latin typeface="Arial"/>
            </a:endParaRPr>
          </a:p>
        </p:txBody>
      </p:sp>
      <p:sp>
        <p:nvSpPr>
          <p:cNvPr id="269" name="PlaceHolder 2"/>
          <p:cNvSpPr>
            <a:spLocks noGrp="1"/>
          </p:cNvSpPr>
          <p:nvPr>
            <p:ph/>
          </p:nvPr>
        </p:nvSpPr>
        <p:spPr>
          <a:xfrm>
            <a:off x="534240" y="1333440"/>
            <a:ext cx="7847640" cy="3258720"/>
          </a:xfrm>
          <a:prstGeom prst="rect">
            <a:avLst/>
          </a:prstGeom>
          <a:noFill/>
          <a:ln w="9360">
            <a:solidFill>
              <a:srgbClr val="fffbf0"/>
            </a:solidFill>
            <a:round/>
          </a:ln>
        </p:spPr>
        <p:txBody>
          <a:bodyPr lIns="91440" rIns="91440" tIns="91440" bIns="91440" anchor="t">
            <a:noAutofit/>
          </a:bodyPr>
          <a:p>
            <a:pPr marL="457200" indent="-368280">
              <a:lnSpc>
                <a:spcPct val="95000"/>
              </a:lnSpc>
              <a:buClr>
                <a:srgbClr val="ffffff"/>
              </a:buClr>
              <a:buFont typeface="Times"/>
              <a:buChar char="●"/>
            </a:pPr>
            <a:r>
              <a:rPr b="0" lang="en" sz="2200" spc="-1" strike="noStrike">
                <a:solidFill>
                  <a:schemeClr val="dk1"/>
                </a:solidFill>
                <a:latin typeface="Times New Roman"/>
                <a:ea typeface="Times New Roman"/>
              </a:rPr>
              <a:t>Bias and Ethical Concerns: Automated hate speech detection may introduce biases and ethical concerns, leading to potential misclassification.</a:t>
            </a:r>
            <a:endParaRPr b="0" lang="en-IN" sz="2200" spc="-1" strike="noStrike">
              <a:solidFill>
                <a:srgbClr val="000000"/>
              </a:solidFill>
              <a:latin typeface="Arial"/>
            </a:endParaRPr>
          </a:p>
          <a:p>
            <a:pPr marL="457200" indent="-368280">
              <a:lnSpc>
                <a:spcPct val="95000"/>
              </a:lnSpc>
              <a:buClr>
                <a:srgbClr val="ffffff"/>
              </a:buClr>
              <a:buFont typeface="Times"/>
              <a:buChar char="●"/>
            </a:pPr>
            <a:r>
              <a:rPr b="0" lang="en" sz="2200" spc="-1" strike="noStrike">
                <a:solidFill>
                  <a:schemeClr val="dk1"/>
                </a:solidFill>
                <a:latin typeface="Times New Roman"/>
                <a:ea typeface="Times New Roman"/>
              </a:rPr>
              <a:t>Misuse for Hate Speech Creation: There's a risk of the algorithm being misused to assess hate scores for text-image pairs, potentially aiding in the creation of harmful content.</a:t>
            </a:r>
            <a:endParaRPr b="0" lang="en-IN" sz="2200" spc="-1" strike="noStrike">
              <a:solidFill>
                <a:srgbClr val="000000"/>
              </a:solidFill>
              <a:latin typeface="Arial"/>
            </a:endParaRPr>
          </a:p>
          <a:p>
            <a:pPr marL="457200" indent="-368280">
              <a:lnSpc>
                <a:spcPct val="95000"/>
              </a:lnSpc>
              <a:buClr>
                <a:srgbClr val="ffffff"/>
              </a:buClr>
              <a:buFont typeface="Times"/>
              <a:buChar char="●"/>
            </a:pPr>
            <a:r>
              <a:rPr b="0" lang="en" sz="2200" spc="-1" strike="noStrike">
                <a:solidFill>
                  <a:schemeClr val="dk1"/>
                </a:solidFill>
                <a:latin typeface="Times New Roman"/>
                <a:ea typeface="Times New Roman"/>
              </a:rPr>
              <a:t>Adaptation by Cyberbullies: Cyberbullies may employ sophisticated techniques like coded language or memes, diminishing the effectiveness of current detection features.</a:t>
            </a:r>
            <a:endParaRPr b="0" lang="en-IN" sz="2200" spc="-1" strike="noStrike">
              <a:solidFill>
                <a:srgbClr val="000000"/>
              </a:solidFill>
              <a:latin typeface="Arial"/>
            </a:endParaRPr>
          </a:p>
        </p:txBody>
      </p:sp>
      <p:sp>
        <p:nvSpPr>
          <p:cNvPr id="270" name="Google Shape;483;p62"/>
          <p:cNvSpPr/>
          <p:nvPr/>
        </p:nvSpPr>
        <p:spPr>
          <a:xfrm>
            <a:off x="3943080" y="508320"/>
            <a:ext cx="2999520" cy="44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u="sng">
                <a:solidFill>
                  <a:schemeClr val="accent5"/>
                </a:solidFill>
                <a:uFillTx/>
                <a:latin typeface="Times New Roman"/>
                <a:ea typeface="Times New Roman"/>
                <a:hlinkClick r:id="rId1"/>
              </a:rPr>
              <a:t>[6]</a:t>
            </a:r>
            <a:endParaRPr b="0" lang="en-IN" sz="17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Google Shape;488;p63"/>
          <p:cNvSpPr/>
          <p:nvPr/>
        </p:nvSpPr>
        <p:spPr>
          <a:xfrm>
            <a:off x="306000" y="502560"/>
            <a:ext cx="320508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7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Work Done after C2</a:t>
            </a:r>
            <a:endParaRPr b="0" lang="en-IN" sz="2800" spc="-1" strike="noStrike">
              <a:solidFill>
                <a:srgbClr val="000000"/>
              </a:solidFill>
              <a:latin typeface="Arial"/>
            </a:endParaRPr>
          </a:p>
        </p:txBody>
      </p:sp>
      <p:sp>
        <p:nvSpPr>
          <p:cNvPr id="273" name="PlaceHolder 2"/>
          <p:cNvSpPr>
            <a:spLocks noGrp="1"/>
          </p:cNvSpPr>
          <p:nvPr>
            <p:ph/>
          </p:nvPr>
        </p:nvSpPr>
        <p:spPr>
          <a:xfrm>
            <a:off x="311760" y="1152360"/>
            <a:ext cx="8447760" cy="3632400"/>
          </a:xfrm>
          <a:prstGeom prst="rect">
            <a:avLst/>
          </a:prstGeom>
          <a:noFill/>
          <a:ln w="9360">
            <a:solidFill>
              <a:srgbClr val="fffbf0"/>
            </a:solidFill>
            <a:round/>
          </a:ln>
        </p:spPr>
        <p:txBody>
          <a:bodyPr lIns="91440" rIns="91440" tIns="91440" bIns="91440" anchor="t">
            <a:normAutofit fontScale="87222"/>
          </a:bodyPr>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We made changes in the internal design of the hidden layers (increased the number of neurons) and increased the number of epochs while training to increase the accuracy of the final model created from 84.98 % to 92.06 %.</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We added a </a:t>
            </a:r>
            <a:r>
              <a:rPr b="0" lang="en" sz="1900" spc="-1" strike="noStrike">
                <a:solidFill>
                  <a:schemeClr val="accent6"/>
                </a:solidFill>
                <a:latin typeface="Times New Roman"/>
                <a:ea typeface="Times New Roman"/>
              </a:rPr>
              <a:t>graphic user interface (GUI)</a:t>
            </a:r>
            <a:r>
              <a:rPr b="0" lang="en" sz="1900" spc="-1" strike="noStrike">
                <a:solidFill>
                  <a:schemeClr val="dk1"/>
                </a:solidFill>
                <a:latin typeface="Times New Roman"/>
                <a:ea typeface="Times New Roman"/>
              </a:rPr>
              <a:t> with the trained model, which can take an image as the user input, and classify it as offensive or non-offensive.</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Included comparison for different versions of BERT to justify that it is the best tool for our project, considering the scale of our project.</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Compared different alternatives for performing Optical Character Recognition and selected the Tesseract 4.0.0 OCR tool as the best alternative for our use.</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Included comparison of VGG16 with other image feature extraction models, like AlexNet, ResNet and others.</a:t>
            </a:r>
            <a:endParaRPr b="0" lang="en-IN"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Google Shape;495;p64"/>
          <p:cNvSpPr/>
          <p:nvPr/>
        </p:nvSpPr>
        <p:spPr>
          <a:xfrm>
            <a:off x="306000" y="502560"/>
            <a:ext cx="320508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7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276" name="PlaceHolder 2"/>
          <p:cNvSpPr>
            <a:spLocks noGrp="1"/>
          </p:cNvSpPr>
          <p:nvPr>
            <p:ph/>
          </p:nvPr>
        </p:nvSpPr>
        <p:spPr>
          <a:xfrm>
            <a:off x="182520" y="1052280"/>
            <a:ext cx="8447760" cy="3778920"/>
          </a:xfrm>
          <a:prstGeom prst="rect">
            <a:avLst/>
          </a:prstGeom>
          <a:noFill/>
          <a:ln w="9360">
            <a:solidFill>
              <a:srgbClr val="fffbf0"/>
            </a:solidFill>
            <a:round/>
          </a:ln>
        </p:spPr>
        <p:txBody>
          <a:bodyPr lIns="91440" rIns="91440" tIns="91440" bIns="91440" anchor="t">
            <a:noAutofit/>
          </a:bodyPr>
          <a:p>
            <a:pPr marL="2286000" indent="0">
              <a:lnSpc>
                <a:spcPct val="95000"/>
              </a:lnSpc>
              <a:buNone/>
              <a:tabLst>
                <a:tab algn="l" pos="0"/>
              </a:tabLst>
            </a:pPr>
            <a:r>
              <a:rPr b="1" lang="en" sz="1450" spc="-1" strike="noStrike">
                <a:solidFill>
                  <a:schemeClr val="dk1"/>
                </a:solidFill>
                <a:latin typeface="Times New Roman"/>
                <a:ea typeface="Times New Roman"/>
              </a:rPr>
              <a:t>    </a:t>
            </a:r>
            <a:r>
              <a:rPr b="1" lang="en" sz="1750" spc="-1" strike="noStrike">
                <a:solidFill>
                  <a:schemeClr val="dk1"/>
                </a:solidFill>
                <a:latin typeface="Times New Roman"/>
                <a:ea typeface="Times New Roman"/>
              </a:rPr>
              <a:t> </a:t>
            </a:r>
            <a:r>
              <a:rPr b="1" lang="en" sz="1750" spc="-1" strike="noStrike">
                <a:solidFill>
                  <a:schemeClr val="dk1"/>
                </a:solidFill>
                <a:latin typeface="Times New Roman"/>
                <a:ea typeface="Times New Roman"/>
              </a:rPr>
              <a:t>Results of the base Paper</a:t>
            </a:r>
            <a:endParaRPr b="0" lang="en-IN" sz="1750" spc="-1" strike="noStrike">
              <a:solidFill>
                <a:srgbClr val="000000"/>
              </a:solidFill>
              <a:latin typeface="Arial"/>
            </a:endParaRPr>
          </a:p>
          <a:p>
            <a:pPr indent="0">
              <a:lnSpc>
                <a:spcPct val="95000"/>
              </a:lnSpc>
              <a:spcBef>
                <a:spcPts val="1199"/>
              </a:spcBef>
              <a:buNone/>
              <a:tabLst>
                <a:tab algn="l" pos="0"/>
              </a:tabLst>
            </a:pPr>
            <a:r>
              <a:rPr b="1" lang="en" sz="1450" spc="-1" strike="noStrike">
                <a:solidFill>
                  <a:schemeClr val="dk1"/>
                </a:solidFill>
                <a:latin typeface="Times New Roman"/>
                <a:ea typeface="Times New Roman"/>
              </a:rPr>
              <a:t> </a:t>
            </a:r>
            <a:r>
              <a:rPr b="1" lang="en" sz="1450" spc="-1" strike="noStrike">
                <a:solidFill>
                  <a:schemeClr val="dk1"/>
                </a:solidFill>
                <a:latin typeface="Times New Roman"/>
                <a:ea typeface="Times New Roman"/>
              </a:rPr>
              <a:t>Smth. Max Accuracy is  the smoothened or converging accuracy of models when recorded multiple times</a:t>
            </a:r>
            <a:endParaRPr b="0" lang="en-IN" sz="1450" spc="-1" strike="noStrike">
              <a:solidFill>
                <a:srgbClr val="000000"/>
              </a:solidFill>
              <a:latin typeface="Arial"/>
            </a:endParaRPr>
          </a:p>
          <a:p>
            <a:pPr indent="0">
              <a:lnSpc>
                <a:spcPct val="95000"/>
              </a:lnSpc>
              <a:spcBef>
                <a:spcPts val="1199"/>
              </a:spcBef>
              <a:buNone/>
              <a:tabLst>
                <a:tab algn="l" pos="0"/>
              </a:tabLst>
            </a:pPr>
            <a:r>
              <a:rPr b="1" lang="en" sz="1450" spc="-1" strike="noStrike">
                <a:solidFill>
                  <a:schemeClr val="dk1"/>
                </a:solidFill>
                <a:latin typeface="Times New Roman"/>
                <a:ea typeface="Times New Roman"/>
              </a:rPr>
              <a:t>Max. Accuracy  is the  Maximum accuracy of Models recorded in any iteration.</a:t>
            </a:r>
            <a:endParaRPr b="0" lang="en-IN" sz="1450" spc="-1" strike="noStrike">
              <a:solidFill>
                <a:srgbClr val="000000"/>
              </a:solidFill>
              <a:latin typeface="Arial"/>
            </a:endParaRPr>
          </a:p>
          <a:p>
            <a:pPr indent="0">
              <a:lnSpc>
                <a:spcPct val="95000"/>
              </a:lnSpc>
              <a:spcBef>
                <a:spcPts val="1199"/>
              </a:spcBef>
              <a:spcAft>
                <a:spcPts val="1199"/>
              </a:spcAft>
              <a:buNone/>
              <a:tabLst>
                <a:tab algn="l" pos="0"/>
              </a:tabLst>
            </a:pPr>
            <a:r>
              <a:rPr b="1" lang="en" sz="1450" spc="-1" strike="noStrike">
                <a:solidFill>
                  <a:schemeClr val="dk1"/>
                </a:solidFill>
                <a:latin typeface="Times New Roman"/>
                <a:ea typeface="Times New Roman"/>
              </a:rPr>
              <a:t>                    </a:t>
            </a:r>
            <a:endParaRPr b="0" lang="en-IN" sz="1450" spc="-1" strike="noStrike">
              <a:solidFill>
                <a:srgbClr val="000000"/>
              </a:solidFill>
              <a:latin typeface="Arial"/>
            </a:endParaRPr>
          </a:p>
        </p:txBody>
      </p:sp>
      <p:pic>
        <p:nvPicPr>
          <p:cNvPr id="277" name="Google Shape;498;p64" descr=""/>
          <p:cNvPicPr/>
          <p:nvPr/>
        </p:nvPicPr>
        <p:blipFill>
          <a:blip r:embed="rId1"/>
          <a:stretch/>
        </p:blipFill>
        <p:spPr>
          <a:xfrm>
            <a:off x="2280240" y="2437560"/>
            <a:ext cx="3771720" cy="19015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Google Shape;503;p65"/>
          <p:cNvSpPr/>
          <p:nvPr/>
        </p:nvSpPr>
        <p:spPr>
          <a:xfrm>
            <a:off x="306000" y="502560"/>
            <a:ext cx="320508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7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280" name="PlaceHolder 2"/>
          <p:cNvSpPr>
            <a:spLocks noGrp="1"/>
          </p:cNvSpPr>
          <p:nvPr>
            <p:ph/>
          </p:nvPr>
        </p:nvSpPr>
        <p:spPr>
          <a:xfrm>
            <a:off x="311760" y="1060200"/>
            <a:ext cx="8447760" cy="3778920"/>
          </a:xfrm>
          <a:prstGeom prst="rect">
            <a:avLst/>
          </a:prstGeom>
          <a:noFill/>
          <a:ln w="9360">
            <a:solidFill>
              <a:srgbClr val="fffbf0"/>
            </a:solidFill>
            <a:round/>
          </a:ln>
        </p:spPr>
        <p:txBody>
          <a:bodyPr lIns="91440" rIns="91440" tIns="91440" bIns="91440" anchor="t">
            <a:noAutofit/>
          </a:bodyPr>
          <a:p>
            <a:pPr marL="2286000" indent="0">
              <a:lnSpc>
                <a:spcPct val="95000"/>
              </a:lnSpc>
              <a:buNone/>
              <a:tabLst>
                <a:tab algn="l" pos="0"/>
              </a:tabLst>
            </a:pPr>
            <a:r>
              <a:rPr b="1" lang="en" sz="1640" spc="-1" strike="noStrike">
                <a:solidFill>
                  <a:schemeClr val="dk1"/>
                </a:solidFill>
                <a:latin typeface="Times New Roman"/>
                <a:ea typeface="Times New Roman"/>
              </a:rPr>
              <a:t>Previous Model Performance Overview:</a:t>
            </a:r>
            <a:endParaRPr b="0" lang="en-IN" sz="1640" spc="-1" strike="noStrike">
              <a:solidFill>
                <a:srgbClr val="000000"/>
              </a:solidFill>
              <a:latin typeface="Arial"/>
            </a:endParaRPr>
          </a:p>
          <a:p>
            <a:pPr marL="457200" indent="-320400">
              <a:lnSpc>
                <a:spcPct val="95000"/>
              </a:lnSpc>
              <a:spcBef>
                <a:spcPts val="1199"/>
              </a:spcBef>
              <a:buClr>
                <a:srgbClr val="ffffff"/>
              </a:buClr>
              <a:buFont typeface="Times"/>
              <a:buChar char="●"/>
              <a:tabLst>
                <a:tab algn="l" pos="0"/>
              </a:tabLst>
            </a:pPr>
            <a:r>
              <a:rPr b="0" lang="en" sz="1450" spc="-1" strike="noStrike">
                <a:solidFill>
                  <a:schemeClr val="dk1"/>
                </a:solidFill>
                <a:latin typeface="Times New Roman"/>
                <a:ea typeface="Times New Roman"/>
              </a:rPr>
              <a:t>Model 1 (Using only Text Features)</a:t>
            </a:r>
            <a:endParaRPr b="0" lang="en-IN" sz="1450" spc="-1" strike="noStrike">
              <a:solidFill>
                <a:srgbClr val="000000"/>
              </a:solidFill>
              <a:latin typeface="Arial"/>
            </a:endParaRPr>
          </a:p>
          <a:p>
            <a:pPr marL="457200" indent="0">
              <a:lnSpc>
                <a:spcPct val="95000"/>
              </a:lnSpc>
              <a:spcBef>
                <a:spcPts val="1199"/>
              </a:spcBef>
              <a:buNone/>
              <a:tabLst>
                <a:tab algn="l" pos="0"/>
              </a:tabLst>
            </a:pPr>
            <a:r>
              <a:rPr b="0" lang="en" sz="1450" spc="-1" strike="noStrike">
                <a:solidFill>
                  <a:schemeClr val="dk1"/>
                </a:solidFill>
                <a:latin typeface="Times New Roman"/>
                <a:ea typeface="Times New Roman"/>
              </a:rPr>
              <a:t>          </a:t>
            </a:r>
            <a:r>
              <a:rPr b="0" lang="en" sz="1450" spc="-1" strike="noStrike">
                <a:solidFill>
                  <a:schemeClr val="dk1"/>
                </a:solidFill>
                <a:latin typeface="Times New Roman"/>
                <a:ea typeface="Times New Roman"/>
              </a:rPr>
              <a:t>Trained on extracted text from memes.</a:t>
            </a:r>
            <a:endParaRPr b="0" lang="en-IN" sz="1450" spc="-1" strike="noStrike">
              <a:solidFill>
                <a:srgbClr val="000000"/>
              </a:solidFill>
              <a:latin typeface="Arial"/>
            </a:endParaRPr>
          </a:p>
          <a:p>
            <a:pPr marL="457200" indent="0">
              <a:lnSpc>
                <a:spcPct val="95000"/>
              </a:lnSpc>
              <a:spcBef>
                <a:spcPts val="1199"/>
              </a:spcBef>
              <a:buNone/>
              <a:tabLst>
                <a:tab algn="l" pos="0"/>
              </a:tabLst>
            </a:pPr>
            <a:r>
              <a:rPr b="0" lang="en" sz="1450" spc="-1" strike="noStrike">
                <a:solidFill>
                  <a:schemeClr val="dk1"/>
                </a:solidFill>
                <a:latin typeface="Times New Roman"/>
                <a:ea typeface="Times New Roman"/>
              </a:rPr>
              <a:t>          </a:t>
            </a:r>
            <a:r>
              <a:rPr b="0" lang="en" sz="1450" spc="-1" strike="noStrike">
                <a:solidFill>
                  <a:schemeClr val="dk1"/>
                </a:solidFill>
                <a:latin typeface="Times New Roman"/>
                <a:ea typeface="Times New Roman"/>
              </a:rPr>
              <a:t>Accuracy: 72.97845611539527%</a:t>
            </a:r>
            <a:endParaRPr b="0" lang="en-IN" sz="1450" spc="-1" strike="noStrike">
              <a:solidFill>
                <a:srgbClr val="000000"/>
              </a:solidFill>
              <a:latin typeface="Arial"/>
            </a:endParaRPr>
          </a:p>
          <a:p>
            <a:pPr marL="457200" indent="-320400">
              <a:lnSpc>
                <a:spcPct val="95000"/>
              </a:lnSpc>
              <a:spcBef>
                <a:spcPts val="1199"/>
              </a:spcBef>
              <a:buClr>
                <a:srgbClr val="ffffff"/>
              </a:buClr>
              <a:buFont typeface="Times"/>
              <a:buChar char="●"/>
              <a:tabLst>
                <a:tab algn="l" pos="0"/>
              </a:tabLst>
            </a:pPr>
            <a:r>
              <a:rPr b="0" lang="en" sz="1450" spc="-1" strike="noStrike">
                <a:solidFill>
                  <a:schemeClr val="dk1"/>
                </a:solidFill>
                <a:latin typeface="Times New Roman"/>
                <a:ea typeface="Times New Roman"/>
              </a:rPr>
              <a:t>Model 2 (Image Features)</a:t>
            </a:r>
            <a:endParaRPr b="0" lang="en-IN" sz="1450" spc="-1" strike="noStrike">
              <a:solidFill>
                <a:srgbClr val="000000"/>
              </a:solidFill>
              <a:latin typeface="Arial"/>
            </a:endParaRPr>
          </a:p>
          <a:p>
            <a:pPr indent="0">
              <a:lnSpc>
                <a:spcPct val="95000"/>
              </a:lnSpc>
              <a:spcBef>
                <a:spcPts val="1199"/>
              </a:spcBef>
              <a:buNone/>
              <a:tabLst>
                <a:tab algn="l" pos="0"/>
              </a:tabLst>
            </a:pPr>
            <a:r>
              <a:rPr b="0" lang="en" sz="1450" spc="-1" strike="noStrike">
                <a:solidFill>
                  <a:schemeClr val="dk1"/>
                </a:solidFill>
                <a:latin typeface="Times New Roman"/>
                <a:ea typeface="Times New Roman"/>
              </a:rPr>
              <a:t>         </a:t>
            </a:r>
            <a:r>
              <a:rPr b="0" lang="en" sz="1450" spc="-1" strike="noStrike">
                <a:solidFill>
                  <a:schemeClr val="dk1"/>
                </a:solidFill>
                <a:latin typeface="Times New Roman"/>
                <a:ea typeface="Times New Roman"/>
              </a:rPr>
              <a:t>	</a:t>
            </a:r>
            <a:r>
              <a:rPr b="0" lang="en" sz="1450" spc="-1" strike="noStrike">
                <a:solidFill>
                  <a:schemeClr val="dk1"/>
                </a:solidFill>
                <a:latin typeface="Times New Roman"/>
                <a:ea typeface="Times New Roman"/>
              </a:rPr>
              <a:t>	</a:t>
            </a:r>
            <a:r>
              <a:rPr b="0" lang="en" sz="1450" spc="-1" strike="noStrike">
                <a:solidFill>
                  <a:schemeClr val="dk1"/>
                </a:solidFill>
                <a:latin typeface="Times New Roman"/>
                <a:ea typeface="Times New Roman"/>
              </a:rPr>
              <a:t>Trained on image features extracted using VGG-16.</a:t>
            </a:r>
            <a:endParaRPr b="0" lang="en-IN" sz="1450" spc="-1" strike="noStrike">
              <a:solidFill>
                <a:srgbClr val="000000"/>
              </a:solidFill>
              <a:latin typeface="Arial"/>
            </a:endParaRPr>
          </a:p>
          <a:p>
            <a:pPr marL="457200" indent="457200">
              <a:lnSpc>
                <a:spcPct val="95000"/>
              </a:lnSpc>
              <a:spcBef>
                <a:spcPts val="1199"/>
              </a:spcBef>
              <a:buNone/>
              <a:tabLst>
                <a:tab algn="l" pos="0"/>
              </a:tabLst>
            </a:pPr>
            <a:r>
              <a:rPr b="0" lang="en" sz="1450" spc="-1" strike="noStrike">
                <a:solidFill>
                  <a:schemeClr val="dk1"/>
                </a:solidFill>
                <a:latin typeface="Times New Roman"/>
                <a:ea typeface="Times New Roman"/>
              </a:rPr>
              <a:t>Accuracy: 80.61751946867736%</a:t>
            </a:r>
            <a:endParaRPr b="0" lang="en-IN" sz="1450" spc="-1" strike="noStrike">
              <a:solidFill>
                <a:srgbClr val="000000"/>
              </a:solidFill>
              <a:latin typeface="Arial"/>
            </a:endParaRPr>
          </a:p>
          <a:p>
            <a:pPr marL="457200" indent="-320400">
              <a:lnSpc>
                <a:spcPct val="95000"/>
              </a:lnSpc>
              <a:spcBef>
                <a:spcPts val="1199"/>
              </a:spcBef>
              <a:buClr>
                <a:srgbClr val="ffffff"/>
              </a:buClr>
              <a:buFont typeface="Times"/>
              <a:buChar char="●"/>
              <a:tabLst>
                <a:tab algn="l" pos="0"/>
              </a:tabLst>
            </a:pPr>
            <a:r>
              <a:rPr b="0" lang="en" sz="1450" spc="-1" strike="noStrike">
                <a:solidFill>
                  <a:schemeClr val="dk1"/>
                </a:solidFill>
                <a:latin typeface="Times New Roman"/>
                <a:ea typeface="Times New Roman"/>
              </a:rPr>
              <a:t>Model 3 (Combined Features)</a:t>
            </a:r>
            <a:endParaRPr b="0" lang="en-IN" sz="1450" spc="-1" strike="noStrike">
              <a:solidFill>
                <a:srgbClr val="000000"/>
              </a:solidFill>
              <a:latin typeface="Arial"/>
            </a:endParaRPr>
          </a:p>
          <a:p>
            <a:pPr marL="457200" indent="457200">
              <a:lnSpc>
                <a:spcPct val="95000"/>
              </a:lnSpc>
              <a:spcBef>
                <a:spcPts val="1199"/>
              </a:spcBef>
              <a:buNone/>
              <a:tabLst>
                <a:tab algn="l" pos="0"/>
              </a:tabLst>
            </a:pPr>
            <a:r>
              <a:rPr b="0" lang="en" sz="1450" spc="-1" strike="noStrike">
                <a:solidFill>
                  <a:schemeClr val="dk1"/>
                </a:solidFill>
                <a:latin typeface="Times New Roman"/>
                <a:ea typeface="Times New Roman"/>
              </a:rPr>
              <a:t>Trained on both image (VGG-16) and text (BERT) features.</a:t>
            </a:r>
            <a:endParaRPr b="0" lang="en-IN" sz="1450" spc="-1" strike="noStrike">
              <a:solidFill>
                <a:srgbClr val="000000"/>
              </a:solidFill>
              <a:latin typeface="Arial"/>
            </a:endParaRPr>
          </a:p>
          <a:p>
            <a:pPr marL="457200" indent="457200">
              <a:lnSpc>
                <a:spcPct val="95000"/>
              </a:lnSpc>
              <a:spcBef>
                <a:spcPts val="1199"/>
              </a:spcBef>
              <a:spcAft>
                <a:spcPts val="1199"/>
              </a:spcAft>
              <a:buNone/>
              <a:tabLst>
                <a:tab algn="l" pos="0"/>
              </a:tabLst>
            </a:pPr>
            <a:r>
              <a:rPr b="0" lang="en" sz="1450" spc="-1" strike="noStrike">
                <a:solidFill>
                  <a:schemeClr val="dk1"/>
                </a:solidFill>
                <a:latin typeface="Times New Roman"/>
                <a:ea typeface="Times New Roman"/>
              </a:rPr>
              <a:t>Accuracy: 84.98567294673194%</a:t>
            </a:r>
            <a:endParaRPr b="0" lang="en-IN" sz="14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Google Shape;510;p66"/>
          <p:cNvSpPr/>
          <p:nvPr/>
        </p:nvSpPr>
        <p:spPr>
          <a:xfrm>
            <a:off x="306000" y="502560"/>
            <a:ext cx="320508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8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283" name="PlaceHolder 2"/>
          <p:cNvSpPr>
            <a:spLocks noGrp="1"/>
          </p:cNvSpPr>
          <p:nvPr>
            <p:ph/>
          </p:nvPr>
        </p:nvSpPr>
        <p:spPr>
          <a:xfrm>
            <a:off x="311760" y="1060200"/>
            <a:ext cx="8447760" cy="3778920"/>
          </a:xfrm>
          <a:prstGeom prst="rect">
            <a:avLst/>
          </a:prstGeom>
          <a:noFill/>
          <a:ln w="9360">
            <a:solidFill>
              <a:srgbClr val="fffbf0"/>
            </a:solidFill>
            <a:round/>
          </a:ln>
        </p:spPr>
        <p:txBody>
          <a:bodyPr lIns="91440" rIns="91440" tIns="91440" bIns="91440" anchor="t">
            <a:noAutofit/>
          </a:bodyPr>
          <a:p>
            <a:pPr indent="0">
              <a:lnSpc>
                <a:spcPct val="95000"/>
              </a:lnSpc>
              <a:buNone/>
              <a:tabLst>
                <a:tab algn="l" pos="0"/>
              </a:tabLst>
            </a:pPr>
            <a:r>
              <a:rPr b="1" lang="en" sz="1750" spc="-1" strike="noStrike">
                <a:solidFill>
                  <a:schemeClr val="dk1"/>
                </a:solidFill>
                <a:latin typeface="Times New Roman"/>
                <a:ea typeface="Times New Roman"/>
              </a:rPr>
              <a:t>To increase the accuracy of the model, we increased the no. of training epochs from 50 to 100 and the number of neurons in each hidden layer from 50 to a 100.</a:t>
            </a:r>
            <a:endParaRPr b="0" lang="en-IN" sz="1750" spc="-1" strike="noStrike">
              <a:solidFill>
                <a:srgbClr val="000000"/>
              </a:solidFill>
              <a:latin typeface="Arial"/>
            </a:endParaRPr>
          </a:p>
          <a:p>
            <a:pPr marL="1371600" indent="457200">
              <a:lnSpc>
                <a:spcPct val="95000"/>
              </a:lnSpc>
              <a:spcBef>
                <a:spcPts val="1199"/>
              </a:spcBef>
              <a:buNone/>
              <a:tabLst>
                <a:tab algn="l" pos="0"/>
              </a:tabLst>
            </a:pPr>
            <a:r>
              <a:rPr b="1" lang="en" sz="1750" spc="-1" strike="noStrike">
                <a:solidFill>
                  <a:schemeClr val="dk1"/>
                </a:solidFill>
                <a:latin typeface="Times New Roman"/>
                <a:ea typeface="Times New Roman"/>
              </a:rPr>
              <a:t>New Model Performance Overview:</a:t>
            </a:r>
            <a:endParaRPr b="0" lang="en-IN" sz="1750" spc="-1" strike="noStrike">
              <a:solidFill>
                <a:srgbClr val="000000"/>
              </a:solidFill>
              <a:latin typeface="Arial"/>
            </a:endParaRPr>
          </a:p>
          <a:p>
            <a:pPr indent="0">
              <a:lnSpc>
                <a:spcPct val="95000"/>
              </a:lnSpc>
              <a:spcBef>
                <a:spcPts val="1199"/>
              </a:spcBef>
              <a:buNone/>
              <a:tabLst>
                <a:tab algn="l" pos="0"/>
              </a:tabLst>
            </a:pPr>
            <a:r>
              <a:rPr b="0" lang="en" sz="1750" spc="-1" strike="noStrike">
                <a:solidFill>
                  <a:schemeClr val="dk1"/>
                </a:solidFill>
                <a:latin typeface="Times New Roman"/>
                <a:ea typeface="Times New Roman"/>
              </a:rPr>
              <a:t>Model 1 (Using only Text Features): Trained on extracted text from memes.</a:t>
            </a:r>
            <a:endParaRPr b="0" lang="en-IN" sz="1750" spc="-1" strike="noStrike">
              <a:solidFill>
                <a:srgbClr val="000000"/>
              </a:solidFill>
              <a:latin typeface="Arial"/>
            </a:endParaRPr>
          </a:p>
          <a:p>
            <a:pPr indent="0">
              <a:lnSpc>
                <a:spcPct val="95000"/>
              </a:lnSpc>
              <a:spcBef>
                <a:spcPts val="1199"/>
              </a:spcBef>
              <a:buNone/>
              <a:tabLst>
                <a:tab algn="l" pos="0"/>
              </a:tabLst>
            </a:pPr>
            <a:r>
              <a:rPr b="0" lang="en" sz="1750" spc="-1" strike="noStrike">
                <a:solidFill>
                  <a:schemeClr val="dk1"/>
                </a:solidFill>
                <a:latin typeface="Times New Roman"/>
                <a:ea typeface="Times New Roman"/>
              </a:rPr>
              <a:t>Accuracy: 77.94760320663452%</a:t>
            </a:r>
            <a:endParaRPr b="0" lang="en-IN" sz="1750" spc="-1" strike="noStrike">
              <a:solidFill>
                <a:srgbClr val="000000"/>
              </a:solidFill>
              <a:latin typeface="Arial"/>
            </a:endParaRPr>
          </a:p>
          <a:p>
            <a:pPr indent="0">
              <a:lnSpc>
                <a:spcPct val="95000"/>
              </a:lnSpc>
              <a:spcBef>
                <a:spcPts val="1199"/>
              </a:spcBef>
              <a:buNone/>
              <a:tabLst>
                <a:tab algn="l" pos="0"/>
              </a:tabLst>
            </a:pPr>
            <a:r>
              <a:rPr b="0" lang="en" sz="1750" spc="-1" strike="noStrike">
                <a:solidFill>
                  <a:schemeClr val="dk1"/>
                </a:solidFill>
                <a:latin typeface="Times New Roman"/>
                <a:ea typeface="Times New Roman"/>
              </a:rPr>
              <a:t>Model 2 (Image Features): Trained on image features extracted using VGG-16.</a:t>
            </a:r>
            <a:endParaRPr b="0" lang="en-IN" sz="1750" spc="-1" strike="noStrike">
              <a:solidFill>
                <a:srgbClr val="000000"/>
              </a:solidFill>
              <a:latin typeface="Arial"/>
            </a:endParaRPr>
          </a:p>
          <a:p>
            <a:pPr indent="0">
              <a:lnSpc>
                <a:spcPct val="95000"/>
              </a:lnSpc>
              <a:spcBef>
                <a:spcPts val="1199"/>
              </a:spcBef>
              <a:buNone/>
              <a:tabLst>
                <a:tab algn="l" pos="0"/>
              </a:tabLst>
            </a:pPr>
            <a:r>
              <a:rPr b="0" lang="en" sz="1750" spc="-1" strike="noStrike">
                <a:solidFill>
                  <a:schemeClr val="dk1"/>
                </a:solidFill>
                <a:latin typeface="Times New Roman"/>
                <a:ea typeface="Times New Roman"/>
              </a:rPr>
              <a:t>Accuracy: 84.97895167350769%</a:t>
            </a:r>
            <a:endParaRPr b="0" lang="en-IN" sz="1750" spc="-1" strike="noStrike">
              <a:solidFill>
                <a:srgbClr val="000000"/>
              </a:solidFill>
              <a:latin typeface="Arial"/>
            </a:endParaRPr>
          </a:p>
          <a:p>
            <a:pPr indent="0">
              <a:lnSpc>
                <a:spcPct val="95000"/>
              </a:lnSpc>
              <a:spcBef>
                <a:spcPts val="1199"/>
              </a:spcBef>
              <a:buNone/>
              <a:tabLst>
                <a:tab algn="l" pos="0"/>
              </a:tabLst>
            </a:pPr>
            <a:r>
              <a:rPr b="0" lang="en" sz="1750" spc="-1" strike="noStrike">
                <a:solidFill>
                  <a:schemeClr val="dk1"/>
                </a:solidFill>
                <a:latin typeface="Times New Roman"/>
                <a:ea typeface="Times New Roman"/>
              </a:rPr>
              <a:t>Model 3 (Combined Features): Trained on both image (VGG-16) and text (BERT) features.</a:t>
            </a:r>
            <a:endParaRPr b="0" lang="en-IN" sz="1750" spc="-1" strike="noStrike">
              <a:solidFill>
                <a:srgbClr val="000000"/>
              </a:solidFill>
              <a:latin typeface="Arial"/>
            </a:endParaRPr>
          </a:p>
          <a:p>
            <a:pPr indent="0">
              <a:lnSpc>
                <a:spcPct val="95000"/>
              </a:lnSpc>
              <a:spcBef>
                <a:spcPts val="1199"/>
              </a:spcBef>
              <a:buNone/>
              <a:tabLst>
                <a:tab algn="l" pos="0"/>
              </a:tabLst>
            </a:pPr>
            <a:r>
              <a:rPr b="0" lang="en" sz="1750" spc="-1" strike="noStrike">
                <a:solidFill>
                  <a:schemeClr val="dk1"/>
                </a:solidFill>
                <a:latin typeface="Times New Roman"/>
                <a:ea typeface="Times New Roman"/>
              </a:rPr>
              <a:t>Accuracy: 86.96432278633118%</a:t>
            </a:r>
            <a:endParaRPr b="0" lang="en-IN" sz="1750" spc="-1" strike="noStrike">
              <a:solidFill>
                <a:srgbClr val="000000"/>
              </a:solidFill>
              <a:latin typeface="Arial"/>
            </a:endParaRPr>
          </a:p>
          <a:p>
            <a:pPr indent="0">
              <a:lnSpc>
                <a:spcPct val="95000"/>
              </a:lnSpc>
              <a:spcBef>
                <a:spcPts val="1199"/>
              </a:spcBef>
              <a:buNone/>
              <a:tabLst>
                <a:tab algn="l" pos="0"/>
              </a:tabLst>
            </a:pPr>
            <a:endParaRPr b="0" lang="en-IN" sz="1750" spc="-1" strike="noStrike">
              <a:solidFill>
                <a:srgbClr val="000000"/>
              </a:solidFill>
              <a:latin typeface="Arial"/>
            </a:endParaRPr>
          </a:p>
          <a:p>
            <a:pPr indent="0">
              <a:lnSpc>
                <a:spcPct val="95000"/>
              </a:lnSpc>
              <a:spcBef>
                <a:spcPts val="1199"/>
              </a:spcBef>
              <a:spcAft>
                <a:spcPts val="1199"/>
              </a:spcAft>
              <a:buNone/>
              <a:tabLst>
                <a:tab algn="l" pos="0"/>
              </a:tabLst>
            </a:pP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Google Shape;517;p67"/>
          <p:cNvSpPr/>
          <p:nvPr/>
        </p:nvSpPr>
        <p:spPr>
          <a:xfrm>
            <a:off x="306000" y="502560"/>
            <a:ext cx="435780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85" name="PlaceHolder 1"/>
          <p:cNvSpPr>
            <a:spLocks noGrp="1"/>
          </p:cNvSpPr>
          <p:nvPr>
            <p:ph type="title"/>
          </p:nvPr>
        </p:nvSpPr>
        <p:spPr>
          <a:xfrm>
            <a:off x="306000" y="444960"/>
            <a:ext cx="852588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 - UI</a:t>
            </a:r>
            <a:endParaRPr b="0" lang="en-IN" sz="2800" spc="-1" strike="noStrike">
              <a:solidFill>
                <a:srgbClr val="000000"/>
              </a:solidFill>
              <a:latin typeface="Arial"/>
            </a:endParaRPr>
          </a:p>
        </p:txBody>
      </p:sp>
      <p:sp>
        <p:nvSpPr>
          <p:cNvPr id="286" name="PlaceHolder 2"/>
          <p:cNvSpPr>
            <a:spLocks noGrp="1"/>
          </p:cNvSpPr>
          <p:nvPr>
            <p:ph/>
          </p:nvPr>
        </p:nvSpPr>
        <p:spPr>
          <a:xfrm>
            <a:off x="205920" y="1375920"/>
            <a:ext cx="6731640" cy="2482560"/>
          </a:xfrm>
          <a:prstGeom prst="rect">
            <a:avLst/>
          </a:prstGeom>
          <a:noFill/>
          <a:ln w="9360">
            <a:solidFill>
              <a:schemeClr val="dk1"/>
            </a:solidFill>
            <a:round/>
          </a:ln>
        </p:spPr>
        <p:txBody>
          <a:bodyPr lIns="91440" rIns="91440" tIns="91440" bIns="91440" anchor="t">
            <a:noAutofit/>
          </a:bodyPr>
          <a:p>
            <a:pPr indent="0">
              <a:spcBef>
                <a:spcPts val="1417"/>
              </a:spcBef>
              <a:buNone/>
            </a:pPr>
            <a:endParaRPr b="0" lang="en-IN" sz="1800" spc="-1" strike="noStrike">
              <a:solidFill>
                <a:schemeClr val="lt2"/>
              </a:solidFill>
              <a:latin typeface="Arial"/>
              <a:ea typeface="Arial"/>
            </a:endParaRPr>
          </a:p>
        </p:txBody>
      </p:sp>
      <p:pic>
        <p:nvPicPr>
          <p:cNvPr id="287" name="Google Shape;520;p67" descr=""/>
          <p:cNvPicPr/>
          <p:nvPr/>
        </p:nvPicPr>
        <p:blipFill>
          <a:blip r:embed="rId1"/>
          <a:srcRect l="-1069" t="-2147" r="1069" b="2147"/>
          <a:stretch/>
        </p:blipFill>
        <p:spPr>
          <a:xfrm>
            <a:off x="0" y="968760"/>
            <a:ext cx="9009720" cy="40784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Google Shape;525;p68"/>
          <p:cNvSpPr/>
          <p:nvPr/>
        </p:nvSpPr>
        <p:spPr>
          <a:xfrm>
            <a:off x="311760" y="172800"/>
            <a:ext cx="397764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89" name="PlaceHolder 1"/>
          <p:cNvSpPr>
            <a:spLocks noGrp="1"/>
          </p:cNvSpPr>
          <p:nvPr>
            <p:ph type="title"/>
          </p:nvPr>
        </p:nvSpPr>
        <p:spPr>
          <a:xfrm>
            <a:off x="311760" y="11952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 - UI</a:t>
            </a:r>
            <a:endParaRPr b="0" lang="en-IN" sz="2800" spc="-1" strike="noStrike">
              <a:solidFill>
                <a:srgbClr val="000000"/>
              </a:solidFill>
              <a:latin typeface="Arial"/>
            </a:endParaRPr>
          </a:p>
        </p:txBody>
      </p:sp>
      <p:sp>
        <p:nvSpPr>
          <p:cNvPr id="290" name="PlaceHolder 2"/>
          <p:cNvSpPr>
            <a:spLocks noGrp="1"/>
          </p:cNvSpPr>
          <p:nvPr>
            <p:ph/>
          </p:nvPr>
        </p:nvSpPr>
        <p:spPr>
          <a:xfrm>
            <a:off x="205920" y="1375920"/>
            <a:ext cx="6731640" cy="2482560"/>
          </a:xfrm>
          <a:prstGeom prst="rect">
            <a:avLst/>
          </a:prstGeom>
          <a:noFill/>
          <a:ln w="9360">
            <a:solidFill>
              <a:schemeClr val="dk1"/>
            </a:solidFill>
            <a:round/>
          </a:ln>
        </p:spPr>
        <p:txBody>
          <a:bodyPr lIns="91440" rIns="91440" tIns="91440" bIns="91440" anchor="t">
            <a:noAutofit/>
          </a:bodyPr>
          <a:p>
            <a:pPr indent="0">
              <a:spcBef>
                <a:spcPts val="1417"/>
              </a:spcBef>
              <a:buNone/>
            </a:pPr>
            <a:endParaRPr b="0" lang="en-IN" sz="1800" spc="-1" strike="noStrike">
              <a:solidFill>
                <a:schemeClr val="lt2"/>
              </a:solidFill>
              <a:latin typeface="Arial"/>
              <a:ea typeface="Arial"/>
            </a:endParaRPr>
          </a:p>
        </p:txBody>
      </p:sp>
      <p:sp>
        <p:nvSpPr>
          <p:cNvPr id="291" name="Google Shape;528;p68"/>
          <p:cNvSpPr/>
          <p:nvPr/>
        </p:nvSpPr>
        <p:spPr>
          <a:xfrm>
            <a:off x="1651320" y="776520"/>
            <a:ext cx="468756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pc="-1" strike="noStrike">
                <a:solidFill>
                  <a:schemeClr val="dk1"/>
                </a:solidFill>
                <a:latin typeface="Arial"/>
                <a:ea typeface="Arial"/>
              </a:rPr>
              <a:t>MEME CLASSIFICATION - OFFENSIVE</a:t>
            </a:r>
            <a:endParaRPr b="0" lang="en-IN" sz="1800" spc="-1" strike="noStrike">
              <a:solidFill>
                <a:srgbClr val="ffffff"/>
              </a:solidFill>
              <a:latin typeface="Arial"/>
            </a:endParaRPr>
          </a:p>
        </p:txBody>
      </p:sp>
      <p:pic>
        <p:nvPicPr>
          <p:cNvPr id="292" name="Google Shape;529;p68" descr=""/>
          <p:cNvPicPr/>
          <p:nvPr/>
        </p:nvPicPr>
        <p:blipFill>
          <a:blip r:embed="rId1"/>
          <a:stretch/>
        </p:blipFill>
        <p:spPr>
          <a:xfrm>
            <a:off x="0" y="1238400"/>
            <a:ext cx="9143640" cy="37598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Google Shape;534;p69"/>
          <p:cNvSpPr/>
          <p:nvPr/>
        </p:nvSpPr>
        <p:spPr>
          <a:xfrm>
            <a:off x="311760" y="229680"/>
            <a:ext cx="398412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94" name="PlaceHolder 1"/>
          <p:cNvSpPr>
            <a:spLocks noGrp="1"/>
          </p:cNvSpPr>
          <p:nvPr>
            <p:ph type="title"/>
          </p:nvPr>
        </p:nvSpPr>
        <p:spPr>
          <a:xfrm>
            <a:off x="311760" y="17640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 - UI</a:t>
            </a:r>
            <a:endParaRPr b="0" lang="en-IN" sz="2800" spc="-1" strike="noStrike">
              <a:solidFill>
                <a:srgbClr val="000000"/>
              </a:solidFill>
              <a:latin typeface="Arial"/>
            </a:endParaRPr>
          </a:p>
        </p:txBody>
      </p:sp>
      <p:sp>
        <p:nvSpPr>
          <p:cNvPr id="295" name="PlaceHolder 2"/>
          <p:cNvSpPr>
            <a:spLocks noGrp="1"/>
          </p:cNvSpPr>
          <p:nvPr>
            <p:ph/>
          </p:nvPr>
        </p:nvSpPr>
        <p:spPr>
          <a:xfrm>
            <a:off x="205920" y="1375920"/>
            <a:ext cx="6731640" cy="2482560"/>
          </a:xfrm>
          <a:prstGeom prst="rect">
            <a:avLst/>
          </a:prstGeom>
          <a:noFill/>
          <a:ln w="9360">
            <a:solidFill>
              <a:schemeClr val="dk1"/>
            </a:solidFill>
            <a:round/>
          </a:ln>
        </p:spPr>
        <p:txBody>
          <a:bodyPr lIns="91440" rIns="91440" tIns="91440" bIns="91440" anchor="t">
            <a:noAutofit/>
          </a:bodyPr>
          <a:p>
            <a:pPr indent="0">
              <a:spcBef>
                <a:spcPts val="1417"/>
              </a:spcBef>
              <a:buNone/>
            </a:pPr>
            <a:endParaRPr b="0" lang="en-IN" sz="1800" spc="-1" strike="noStrike">
              <a:solidFill>
                <a:schemeClr val="lt2"/>
              </a:solidFill>
              <a:latin typeface="Arial"/>
              <a:ea typeface="Arial"/>
            </a:endParaRPr>
          </a:p>
        </p:txBody>
      </p:sp>
      <p:pic>
        <p:nvPicPr>
          <p:cNvPr id="296" name="Google Shape;537;p69" descr=""/>
          <p:cNvPicPr/>
          <p:nvPr/>
        </p:nvPicPr>
        <p:blipFill>
          <a:blip r:embed="rId1"/>
          <a:srcRect l="3248" t="12073" r="9437" b="-3626"/>
          <a:stretch/>
        </p:blipFill>
        <p:spPr>
          <a:xfrm>
            <a:off x="205920" y="1375920"/>
            <a:ext cx="8250480" cy="3850200"/>
          </a:xfrm>
          <a:prstGeom prst="rect">
            <a:avLst/>
          </a:prstGeom>
          <a:ln w="0">
            <a:noFill/>
          </a:ln>
        </p:spPr>
      </p:pic>
      <p:sp>
        <p:nvSpPr>
          <p:cNvPr id="297" name="Google Shape;538;p69"/>
          <p:cNvSpPr/>
          <p:nvPr/>
        </p:nvSpPr>
        <p:spPr>
          <a:xfrm>
            <a:off x="1555200" y="787680"/>
            <a:ext cx="543456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800" spc="-1" strike="noStrike">
                <a:solidFill>
                  <a:schemeClr val="dk1"/>
                </a:solidFill>
                <a:latin typeface="Arial"/>
                <a:ea typeface="Arial"/>
              </a:rPr>
              <a:t>MEME CLASSIFICATION - NON-OFFENSIVE</a:t>
            </a:r>
            <a:endParaRPr b="0" lang="en-IN" sz="1800" spc="-1" strike="noStrike">
              <a:solidFill>
                <a:srgbClr val="ffffff"/>
              </a:solidFill>
              <a:latin typeface="Arial"/>
            </a:endParaRPr>
          </a:p>
          <a:p>
            <a:pPr>
              <a:lnSpc>
                <a:spcPct val="100000"/>
              </a:lnSpc>
              <a:tabLst>
                <a:tab algn="l" pos="0"/>
              </a:tabLst>
            </a:pPr>
            <a:r>
              <a:rPr b="0" lang="en" sz="1800" spc="-1" strike="noStrike">
                <a:solidFill>
                  <a:schemeClr val="dk1"/>
                </a:solidFill>
                <a:latin typeface="Arial"/>
                <a:ea typeface="Arial"/>
              </a:rPr>
              <a:t> </a:t>
            </a:r>
            <a:endParaRPr b="0" lang="en-IN"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Google Shape;543;p70"/>
          <p:cNvSpPr/>
          <p:nvPr/>
        </p:nvSpPr>
        <p:spPr>
          <a:xfrm>
            <a:off x="306000" y="502560"/>
            <a:ext cx="320508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29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300" name="PlaceHolder 2"/>
          <p:cNvSpPr>
            <a:spLocks noGrp="1"/>
          </p:cNvSpPr>
          <p:nvPr>
            <p:ph/>
          </p:nvPr>
        </p:nvSpPr>
        <p:spPr>
          <a:xfrm>
            <a:off x="311760" y="1152360"/>
            <a:ext cx="8447760" cy="3211200"/>
          </a:xfrm>
          <a:prstGeom prst="rect">
            <a:avLst/>
          </a:prstGeom>
          <a:noFill/>
          <a:ln w="9360">
            <a:solidFill>
              <a:srgbClr val="fffbf0"/>
            </a:solidFill>
            <a:round/>
          </a:ln>
        </p:spPr>
        <p:txBody>
          <a:bodyPr lIns="91440" rIns="91440" tIns="91440" bIns="91440" anchor="t">
            <a:normAutofit/>
          </a:bodyPr>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Based on the results of the papers and model that we deduced, we can say that visual modality is more important than language.</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In simpler words, context in the image matters.</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Dataset bias might be present, as the model will be trained on a specific database.</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Memes often present visual effects and distortions that damage the OCR performance.</a:t>
            </a:r>
            <a:endParaRPr b="0" lang="en-IN" sz="1900" spc="-1" strike="noStrike">
              <a:solidFill>
                <a:srgbClr val="000000"/>
              </a:solidFill>
              <a:latin typeface="Arial"/>
            </a:endParaRPr>
          </a:p>
          <a:p>
            <a:pPr marL="457200" indent="-349200">
              <a:lnSpc>
                <a:spcPct val="115000"/>
              </a:lnSpc>
              <a:buClr>
                <a:srgbClr val="ffffff"/>
              </a:buClr>
              <a:buFont typeface="Times"/>
              <a:buChar char="●"/>
            </a:pPr>
            <a:r>
              <a:rPr b="0" lang="en" sz="1900" spc="-1" strike="noStrike">
                <a:solidFill>
                  <a:schemeClr val="dk1"/>
                </a:solidFill>
                <a:latin typeface="Times New Roman"/>
                <a:ea typeface="Times New Roman"/>
              </a:rPr>
              <a:t>Will decrease in effectiveness as time goes on and new memes originate.</a:t>
            </a:r>
            <a:endParaRPr b="0" lang="en-IN"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Google Shape;550;p71"/>
          <p:cNvSpPr/>
          <p:nvPr/>
        </p:nvSpPr>
        <p:spPr>
          <a:xfrm>
            <a:off x="306000" y="502560"/>
            <a:ext cx="3205080" cy="4658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0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303" name="PlaceHolder 2"/>
          <p:cNvSpPr>
            <a:spLocks noGrp="1"/>
          </p:cNvSpPr>
          <p:nvPr>
            <p:ph/>
          </p:nvPr>
        </p:nvSpPr>
        <p:spPr>
          <a:xfrm>
            <a:off x="311760" y="1152360"/>
            <a:ext cx="8447760" cy="3211200"/>
          </a:xfrm>
          <a:prstGeom prst="rect">
            <a:avLst/>
          </a:prstGeom>
          <a:noFill/>
          <a:ln w="9360">
            <a:solidFill>
              <a:schemeClr val="dk1"/>
            </a:solidFill>
            <a:round/>
          </a:ln>
        </p:spPr>
        <p:txBody>
          <a:bodyPr lIns="91440" rIns="91440" tIns="91440" bIns="91440" anchor="t">
            <a:noAutofit/>
          </a:bodyPr>
          <a:p>
            <a:pPr marL="457200" indent="-336600">
              <a:lnSpc>
                <a:spcPct val="105000"/>
              </a:lnSpc>
              <a:buClr>
                <a:srgbClr val="ffffff"/>
              </a:buClr>
              <a:buFont typeface="Times"/>
              <a:buChar char="●"/>
            </a:pPr>
            <a:r>
              <a:rPr b="0" lang="en" sz="1700" spc="-1" strike="noStrike">
                <a:solidFill>
                  <a:schemeClr val="dk1"/>
                </a:solidFill>
                <a:latin typeface="Times New Roman"/>
                <a:ea typeface="Times New Roman"/>
              </a:rPr>
              <a:t>Key Observations:</a:t>
            </a:r>
            <a:endParaRPr b="0" lang="en-IN" sz="1700" spc="-1" strike="noStrike">
              <a:solidFill>
                <a:srgbClr val="000000"/>
              </a:solidFill>
              <a:latin typeface="Arial"/>
            </a:endParaRPr>
          </a:p>
          <a:p>
            <a:pPr marL="457200" indent="0">
              <a:lnSpc>
                <a:spcPct val="105000"/>
              </a:lnSpc>
              <a:spcBef>
                <a:spcPts val="1199"/>
              </a:spcBef>
              <a:buNone/>
              <a:tabLst>
                <a:tab algn="l" pos="0"/>
              </a:tabLst>
            </a:pPr>
            <a:r>
              <a:rPr b="0" lang="en" sz="1500" spc="-1" strike="noStrike">
                <a:solidFill>
                  <a:schemeClr val="dk1"/>
                </a:solidFill>
                <a:latin typeface="Times New Roman"/>
                <a:ea typeface="Times New Roman"/>
              </a:rPr>
              <a:t>The model utilizing both image and text features (Model 3) demonstrated the highest accuracy.</a:t>
            </a:r>
            <a:endParaRPr b="0" lang="en-IN" sz="1500" spc="-1" strike="noStrike">
              <a:solidFill>
                <a:srgbClr val="000000"/>
              </a:solidFill>
              <a:latin typeface="Arial"/>
            </a:endParaRPr>
          </a:p>
          <a:p>
            <a:pPr marL="457200" indent="0">
              <a:lnSpc>
                <a:spcPct val="105000"/>
              </a:lnSpc>
              <a:spcBef>
                <a:spcPts val="1199"/>
              </a:spcBef>
              <a:buNone/>
              <a:tabLst>
                <a:tab algn="l" pos="0"/>
              </a:tabLst>
            </a:pPr>
            <a:r>
              <a:rPr b="0" lang="en" sz="1500" spc="-1" strike="noStrike">
                <a:solidFill>
                  <a:schemeClr val="dk1"/>
                </a:solidFill>
                <a:latin typeface="Times New Roman"/>
                <a:ea typeface="Times New Roman"/>
              </a:rPr>
              <a:t>Model 2, which relied solely on image features, performed significantly better than Model 1, indicating the importance of visual data in cyberbullying detection.</a:t>
            </a:r>
            <a:endParaRPr b="0" lang="en-IN" sz="1500" spc="-1" strike="noStrike">
              <a:solidFill>
                <a:srgbClr val="000000"/>
              </a:solidFill>
              <a:latin typeface="Arial"/>
            </a:endParaRPr>
          </a:p>
          <a:p>
            <a:pPr marL="457200" indent="-336600">
              <a:lnSpc>
                <a:spcPct val="105000"/>
              </a:lnSpc>
              <a:spcBef>
                <a:spcPts val="1199"/>
              </a:spcBef>
              <a:buClr>
                <a:srgbClr val="ffffff"/>
              </a:buClr>
              <a:buFont typeface="Times"/>
              <a:buChar char="●"/>
              <a:tabLst>
                <a:tab algn="l" pos="0"/>
              </a:tabLst>
            </a:pPr>
            <a:r>
              <a:rPr b="0" lang="en" sz="1700" spc="-1" strike="noStrike">
                <a:solidFill>
                  <a:schemeClr val="dk1"/>
                </a:solidFill>
                <a:latin typeface="Times New Roman"/>
                <a:ea typeface="Times New Roman"/>
              </a:rPr>
              <a:t>Significance of Combined Features</a:t>
            </a:r>
            <a:endParaRPr b="0" lang="en-IN" sz="1700" spc="-1" strike="noStrike">
              <a:solidFill>
                <a:srgbClr val="000000"/>
              </a:solidFill>
              <a:latin typeface="Arial"/>
            </a:endParaRPr>
          </a:p>
          <a:p>
            <a:pPr indent="0">
              <a:lnSpc>
                <a:spcPct val="105000"/>
              </a:lnSpc>
              <a:spcBef>
                <a:spcPts val="1199"/>
              </a:spcBef>
              <a:buNone/>
              <a:tabLst>
                <a:tab algn="l" pos="0"/>
              </a:tabLst>
            </a:pPr>
            <a:r>
              <a:rPr b="0" lang="en" sz="1300" spc="-1" strike="noStrike">
                <a:solidFill>
                  <a:schemeClr val="dk1"/>
                </a:solidFill>
                <a:latin typeface="Times New Roman"/>
                <a:ea typeface="Times New Roman"/>
              </a:rPr>
              <a:t>The integration of both text and image features allows for a more comprehensive understanding of meme content.</a:t>
            </a:r>
            <a:endParaRPr b="0" lang="en-IN" sz="1300" spc="-1" strike="noStrike">
              <a:solidFill>
                <a:srgbClr val="000000"/>
              </a:solidFill>
              <a:latin typeface="Arial"/>
            </a:endParaRPr>
          </a:p>
          <a:p>
            <a:pPr indent="0">
              <a:lnSpc>
                <a:spcPct val="105000"/>
              </a:lnSpc>
              <a:spcBef>
                <a:spcPts val="1199"/>
              </a:spcBef>
              <a:buNone/>
              <a:tabLst>
                <a:tab algn="l" pos="0"/>
              </a:tabLst>
            </a:pPr>
            <a:r>
              <a:rPr b="0" lang="en" sz="1300" spc="-1" strike="noStrike">
                <a:solidFill>
                  <a:schemeClr val="dk1"/>
                </a:solidFill>
                <a:latin typeface="Times New Roman"/>
                <a:ea typeface="Times New Roman"/>
              </a:rPr>
              <a:t>This holistic approach proves to be crucial in accurately identifying instances of cyberbullying.</a:t>
            </a:r>
            <a:endParaRPr b="0" lang="en-IN" sz="1300" spc="-1" strike="noStrike">
              <a:solidFill>
                <a:srgbClr val="000000"/>
              </a:solidFill>
              <a:latin typeface="Arial"/>
            </a:endParaRPr>
          </a:p>
          <a:p>
            <a:pPr indent="0">
              <a:lnSpc>
                <a:spcPct val="105000"/>
              </a:lnSpc>
              <a:spcBef>
                <a:spcPts val="1199"/>
              </a:spcBef>
              <a:spcAft>
                <a:spcPts val="1199"/>
              </a:spcAft>
              <a:buNone/>
              <a:tabLst>
                <a:tab algn="l" pos="0"/>
              </a:tabLst>
            </a:pP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Google Shape;88;p18"/>
          <p:cNvSpPr/>
          <p:nvPr/>
        </p:nvSpPr>
        <p:spPr>
          <a:xfrm>
            <a:off x="451800" y="271800"/>
            <a:ext cx="4119840" cy="903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2" name="PlaceHolder 1"/>
          <p:cNvSpPr>
            <a:spLocks noGrp="1"/>
          </p:cNvSpPr>
          <p:nvPr>
            <p:ph type="title"/>
          </p:nvPr>
        </p:nvSpPr>
        <p:spPr>
          <a:xfrm>
            <a:off x="545040" y="437400"/>
            <a:ext cx="725040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3120" spc="-1" strike="noStrike">
                <a:solidFill>
                  <a:schemeClr val="dk1"/>
                </a:solidFill>
                <a:latin typeface="Times New Roman"/>
                <a:ea typeface="Times New Roman"/>
              </a:rPr>
              <a:t>What is Cyberbullying?  </a:t>
            </a:r>
            <a:r>
              <a:rPr b="0" lang="en" sz="2020" spc="-1" strike="noStrike">
                <a:solidFill>
                  <a:schemeClr val="dk1"/>
                </a:solidFill>
                <a:latin typeface="Times New Roman"/>
                <a:ea typeface="Times New Roman"/>
              </a:rPr>
              <a:t> </a:t>
            </a:r>
            <a:r>
              <a:rPr b="0" lang="en" sz="2020" spc="-1" strike="noStrike" u="sng">
                <a:solidFill>
                  <a:schemeClr val="hlink"/>
                </a:solidFill>
                <a:uFillTx/>
                <a:latin typeface="Times New Roman"/>
                <a:ea typeface="Times New Roman"/>
                <a:hlinkClick r:id="rId1"/>
              </a:rPr>
              <a:t>[10]</a:t>
            </a:r>
            <a:endParaRPr b="0" lang="en-IN" sz="2020" spc="-1" strike="noStrike">
              <a:solidFill>
                <a:srgbClr val="000000"/>
              </a:solidFill>
              <a:latin typeface="Arial"/>
            </a:endParaRPr>
          </a:p>
        </p:txBody>
      </p:sp>
      <p:sp>
        <p:nvSpPr>
          <p:cNvPr id="53" name="PlaceHolder 2"/>
          <p:cNvSpPr>
            <a:spLocks noGrp="1"/>
          </p:cNvSpPr>
          <p:nvPr>
            <p:ph/>
          </p:nvPr>
        </p:nvSpPr>
        <p:spPr>
          <a:xfrm>
            <a:off x="451800" y="1369080"/>
            <a:ext cx="8226720" cy="3447720"/>
          </a:xfrm>
          <a:prstGeom prst="rect">
            <a:avLst/>
          </a:prstGeom>
          <a:noFill/>
          <a:ln w="9360">
            <a:solidFill>
              <a:schemeClr val="dk1"/>
            </a:solidFill>
            <a:round/>
          </a:ln>
        </p:spPr>
        <p:txBody>
          <a:bodyPr lIns="91440" rIns="91440" tIns="91440" bIns="91440" anchor="t">
            <a:noAutofit/>
          </a:bodyPr>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Cyberbullying is a form of harassment and aggression conducted through digital means.</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It occurs across various online platforms and communication channels.</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Involves using technology for persistent, hostile, or damaging actions towards individuals.</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Intent is to inflict emotional, psychological, or social harm.</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Takes diverse forms, including hurtful messages, unauthorized sharing of private content, spreading false information, and posting derogatory comments or images.</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Consequences are profound, leading to emotional distress, anxiety, depression, and, in extreme cases, physical harm or self-endangerment.</a:t>
            </a:r>
            <a:endParaRPr b="0" lang="en-IN" sz="1870" spc="-1" strike="noStrike">
              <a:solidFill>
                <a:srgbClr val="000000"/>
              </a:solidFill>
              <a:latin typeface="Arial"/>
            </a:endParaRPr>
          </a:p>
        </p:txBody>
      </p:sp>
      <p:sp>
        <p:nvSpPr>
          <p:cNvPr id="54" name="Google Shape;91;p18"/>
          <p:cNvSpPr/>
          <p:nvPr/>
        </p:nvSpPr>
        <p:spPr>
          <a:xfrm>
            <a:off x="451800" y="4743360"/>
            <a:ext cx="5376600" cy="3999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Google Shape;557;p72"/>
          <p:cNvSpPr/>
          <p:nvPr/>
        </p:nvSpPr>
        <p:spPr>
          <a:xfrm>
            <a:off x="7252560" y="1429200"/>
            <a:ext cx="1058400" cy="2463120"/>
          </a:xfrm>
          <a:prstGeom prst="rect">
            <a:avLst/>
          </a:prstGeom>
          <a:noFill/>
          <a:ln w="9525">
            <a:solidFill>
              <a:srgbClr val="ffffff"/>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05" name="Google Shape;558;p72"/>
          <p:cNvSpPr/>
          <p:nvPr/>
        </p:nvSpPr>
        <p:spPr>
          <a:xfrm>
            <a:off x="2705400" y="361440"/>
            <a:ext cx="373284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06" name="PlaceHolder 1"/>
          <p:cNvSpPr>
            <a:spLocks noGrp="1"/>
          </p:cNvSpPr>
          <p:nvPr>
            <p:ph type="title"/>
          </p:nvPr>
        </p:nvSpPr>
        <p:spPr>
          <a:xfrm>
            <a:off x="2930760" y="326520"/>
            <a:ext cx="3282120" cy="572400"/>
          </a:xfrm>
          <a:prstGeom prst="rect">
            <a:avLst/>
          </a:prstGeom>
          <a:noFill/>
          <a:ln w="0">
            <a:noFill/>
          </a:ln>
        </p:spPr>
        <p:txBody>
          <a:bodyPr lIns="91440" rIns="91440" tIns="91440" bIns="91440" anchor="t">
            <a:normAutofit fontScale="90336"/>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307" name="Google Shape;560;p72"/>
          <p:cNvSpPr/>
          <p:nvPr/>
        </p:nvSpPr>
        <p:spPr>
          <a:xfrm>
            <a:off x="3560400" y="248796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08" name="Google Shape;561;p72"/>
          <p:cNvSpPr/>
          <p:nvPr/>
        </p:nvSpPr>
        <p:spPr>
          <a:xfrm>
            <a:off x="4341240" y="2400120"/>
            <a:ext cx="2050920" cy="572400"/>
          </a:xfrm>
          <a:prstGeom prst="rect">
            <a:avLst/>
          </a:prstGeom>
          <a:solidFill>
            <a:schemeClr val="lt1"/>
          </a:solidFill>
          <a:ln w="9525">
            <a:solidFill>
              <a:srgbClr val="ffffff"/>
            </a:solidFill>
            <a:round/>
          </a:ln>
        </p:spPr>
        <p:style>
          <a:lnRef idx="0"/>
          <a:fillRef idx="0"/>
          <a:effectRef idx="0"/>
          <a:fontRef idx="minor"/>
        </p:style>
        <p:txBody>
          <a:bodyPr tIns="91440" bIns="91440" anchor="t">
            <a:noAutofit/>
          </a:bodyPr>
          <a:p>
            <a:pPr algn="ctr">
              <a:lnSpc>
                <a:spcPct val="100000"/>
              </a:lnSpc>
              <a:tabLst>
                <a:tab algn="l" pos="0"/>
              </a:tabLst>
            </a:pPr>
            <a:r>
              <a:rPr b="0" lang="en" sz="2200" spc="-1" strike="noStrike">
                <a:solidFill>
                  <a:schemeClr val="dk1"/>
                </a:solidFill>
                <a:latin typeface="Times New Roman"/>
                <a:ea typeface="Times New Roman"/>
              </a:rPr>
              <a:t>OUR SYSTEM</a:t>
            </a:r>
            <a:endParaRPr b="0" lang="en-IN" sz="2200" spc="-1" strike="noStrike">
              <a:solidFill>
                <a:srgbClr val="ffffff"/>
              </a:solidFill>
              <a:latin typeface="Arial"/>
            </a:endParaRPr>
          </a:p>
        </p:txBody>
      </p:sp>
      <p:sp>
        <p:nvSpPr>
          <p:cNvPr id="309" name="Google Shape;562;p72"/>
          <p:cNvSpPr/>
          <p:nvPr/>
        </p:nvSpPr>
        <p:spPr>
          <a:xfrm>
            <a:off x="6471720" y="248796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10" name="Google Shape;563;p72"/>
          <p:cNvSpPr/>
          <p:nvPr/>
        </p:nvSpPr>
        <p:spPr>
          <a:xfrm>
            <a:off x="7252560" y="1708560"/>
            <a:ext cx="978840" cy="1798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300" spc="-1" strike="noStrike">
                <a:solidFill>
                  <a:srgbClr val="000000"/>
                </a:solidFill>
                <a:latin typeface="Arial"/>
                <a:ea typeface="Arial"/>
              </a:rPr>
              <a:t>😠</a:t>
            </a:r>
            <a:endParaRPr b="0" lang="en-IN" sz="5300" spc="-1" strike="noStrike">
              <a:solidFill>
                <a:srgbClr val="ffffff"/>
              </a:solidFill>
              <a:latin typeface="Arial"/>
            </a:endParaRPr>
          </a:p>
        </p:txBody>
      </p:sp>
      <p:sp>
        <p:nvSpPr>
          <p:cNvPr id="311" name="Google Shape;564;p72"/>
          <p:cNvSpPr/>
          <p:nvPr/>
        </p:nvSpPr>
        <p:spPr>
          <a:xfrm>
            <a:off x="7252560" y="2709000"/>
            <a:ext cx="299952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200" spc="-1" strike="noStrike">
                <a:solidFill>
                  <a:srgbClr val="000000"/>
                </a:solidFill>
                <a:latin typeface="Arial"/>
                <a:ea typeface="Arial"/>
              </a:rPr>
              <a:t>😊</a:t>
            </a:r>
            <a:endParaRPr b="0" lang="en-IN" sz="5200" spc="-1" strike="noStrike">
              <a:solidFill>
                <a:srgbClr val="ffffff"/>
              </a:solidFill>
              <a:latin typeface="Arial"/>
            </a:endParaRPr>
          </a:p>
        </p:txBody>
      </p:sp>
      <p:pic>
        <p:nvPicPr>
          <p:cNvPr id="312" name="Google Shape;565;p72" descr=""/>
          <p:cNvPicPr/>
          <p:nvPr/>
        </p:nvPicPr>
        <p:blipFill>
          <a:blip r:embed="rId1"/>
          <a:stretch/>
        </p:blipFill>
        <p:spPr>
          <a:xfrm>
            <a:off x="532440" y="1629000"/>
            <a:ext cx="2895120" cy="2523600"/>
          </a:xfrm>
          <a:prstGeom prst="rect">
            <a:avLst/>
          </a:prstGeom>
          <a:ln w="0">
            <a:noFill/>
          </a:ln>
        </p:spPr>
      </p:pic>
      <p:sp>
        <p:nvSpPr>
          <p:cNvPr id="313" name="Google Shape;566;p72"/>
          <p:cNvSpPr/>
          <p:nvPr/>
        </p:nvSpPr>
        <p:spPr>
          <a:xfrm>
            <a:off x="4176000" y="1743480"/>
            <a:ext cx="251388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14" name="PlaceHolder 2"/>
          <p:cNvSpPr>
            <a:spLocks noGrp="1"/>
          </p:cNvSpPr>
          <p:nvPr>
            <p:ph type="title"/>
          </p:nvPr>
        </p:nvSpPr>
        <p:spPr>
          <a:xfrm>
            <a:off x="4176000" y="1708560"/>
            <a:ext cx="3282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Deduces Correctly</a:t>
            </a:r>
            <a:endParaRPr b="0" lang="en-IN" sz="2800" spc="-1" strike="noStrike">
              <a:solidFill>
                <a:srgbClr val="000000"/>
              </a:solidFill>
              <a:latin typeface="Arial"/>
            </a:endParaRPr>
          </a:p>
        </p:txBody>
      </p:sp>
      <p:sp>
        <p:nvSpPr>
          <p:cNvPr id="315" name="Google Shape;568;p72"/>
          <p:cNvSpPr/>
          <p:nvPr/>
        </p:nvSpPr>
        <p:spPr>
          <a:xfrm>
            <a:off x="7704360" y="4413960"/>
            <a:ext cx="125352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16" name="PlaceHolder 3"/>
          <p:cNvSpPr>
            <a:spLocks noGrp="1"/>
          </p:cNvSpPr>
          <p:nvPr>
            <p:ph type="title"/>
          </p:nvPr>
        </p:nvSpPr>
        <p:spPr>
          <a:xfrm>
            <a:off x="7783560" y="4379040"/>
            <a:ext cx="11743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But…..</a:t>
            </a:r>
            <a:endParaRPr b="0" lang="en-IN" sz="2800" spc="-1" strike="noStrike">
              <a:solidFill>
                <a:srgbClr val="000000"/>
              </a:solidFill>
              <a:latin typeface="Arial"/>
            </a:endParaRPr>
          </a:p>
        </p:txBody>
      </p:sp>
      <p:pic>
        <p:nvPicPr>
          <p:cNvPr id="317" name="Google Shape;570;p72" descr=""/>
          <p:cNvPicPr/>
          <p:nvPr/>
        </p:nvPicPr>
        <p:blipFill>
          <a:blip r:embed="rId2"/>
          <a:stretch/>
        </p:blipFill>
        <p:spPr>
          <a:xfrm>
            <a:off x="7173000" y="1184040"/>
            <a:ext cx="1391760" cy="3004200"/>
          </a:xfrm>
          <a:prstGeom prst="rect">
            <a:avLst/>
          </a:prstGeom>
          <a:ln w="0">
            <a:noFill/>
          </a:ln>
        </p:spPr>
      </p:pic>
      <p:sp>
        <p:nvSpPr>
          <p:cNvPr id="318" name="Google Shape;571;p72"/>
          <p:cNvSpPr/>
          <p:nvPr/>
        </p:nvSpPr>
        <p:spPr>
          <a:xfrm>
            <a:off x="532440" y="4551480"/>
            <a:ext cx="537660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Reference</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Google Shape;576;p73"/>
          <p:cNvSpPr/>
          <p:nvPr/>
        </p:nvSpPr>
        <p:spPr>
          <a:xfrm>
            <a:off x="7252560" y="1429200"/>
            <a:ext cx="1058400" cy="2463120"/>
          </a:xfrm>
          <a:prstGeom prst="rect">
            <a:avLst/>
          </a:prstGeom>
          <a:noFill/>
          <a:ln w="9525">
            <a:solidFill>
              <a:srgbClr val="ffffff"/>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0" name="Google Shape;577;p73"/>
          <p:cNvSpPr/>
          <p:nvPr/>
        </p:nvSpPr>
        <p:spPr>
          <a:xfrm>
            <a:off x="2705400" y="361440"/>
            <a:ext cx="373284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1" name="PlaceHolder 1"/>
          <p:cNvSpPr>
            <a:spLocks noGrp="1"/>
          </p:cNvSpPr>
          <p:nvPr>
            <p:ph type="title"/>
          </p:nvPr>
        </p:nvSpPr>
        <p:spPr>
          <a:xfrm>
            <a:off x="2930760" y="326520"/>
            <a:ext cx="3282120" cy="572400"/>
          </a:xfrm>
          <a:prstGeom prst="rect">
            <a:avLst/>
          </a:prstGeom>
          <a:noFill/>
          <a:ln w="0">
            <a:noFill/>
          </a:ln>
        </p:spPr>
        <p:txBody>
          <a:bodyPr lIns="91440" rIns="91440" tIns="91440" bIns="91440" anchor="t">
            <a:normAutofit fontScale="90336"/>
          </a:bodyPr>
          <a:p>
            <a:pPr indent="0">
              <a:lnSpc>
                <a:spcPct val="100000"/>
              </a:lnSpc>
              <a:buNone/>
              <a:tabLst>
                <a:tab algn="l" pos="0"/>
              </a:tabLst>
            </a:pPr>
            <a:r>
              <a:rPr b="0" lang="en" sz="2800" spc="-1" strike="noStrike">
                <a:solidFill>
                  <a:schemeClr val="dk1"/>
                </a:solidFill>
                <a:latin typeface="Times New Roman"/>
                <a:ea typeface="Times New Roman"/>
              </a:rPr>
              <a:t>Results and Conclusion</a:t>
            </a:r>
            <a:endParaRPr b="0" lang="en-IN" sz="2800" spc="-1" strike="noStrike">
              <a:solidFill>
                <a:srgbClr val="000000"/>
              </a:solidFill>
              <a:latin typeface="Arial"/>
            </a:endParaRPr>
          </a:p>
        </p:txBody>
      </p:sp>
      <p:sp>
        <p:nvSpPr>
          <p:cNvPr id="322" name="Google Shape;579;p73"/>
          <p:cNvSpPr/>
          <p:nvPr/>
        </p:nvSpPr>
        <p:spPr>
          <a:xfrm>
            <a:off x="3560400" y="248796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3" name="Google Shape;580;p73"/>
          <p:cNvSpPr/>
          <p:nvPr/>
        </p:nvSpPr>
        <p:spPr>
          <a:xfrm>
            <a:off x="4341240" y="2400120"/>
            <a:ext cx="2050920" cy="572400"/>
          </a:xfrm>
          <a:prstGeom prst="rect">
            <a:avLst/>
          </a:prstGeom>
          <a:solidFill>
            <a:schemeClr val="lt1"/>
          </a:solidFill>
          <a:ln w="9525">
            <a:solidFill>
              <a:srgbClr val="ffffff"/>
            </a:solidFill>
            <a:round/>
          </a:ln>
        </p:spPr>
        <p:style>
          <a:lnRef idx="0"/>
          <a:fillRef idx="0"/>
          <a:effectRef idx="0"/>
          <a:fontRef idx="minor"/>
        </p:style>
        <p:txBody>
          <a:bodyPr tIns="91440" bIns="91440" anchor="t">
            <a:noAutofit/>
          </a:bodyPr>
          <a:p>
            <a:pPr algn="ctr">
              <a:lnSpc>
                <a:spcPct val="100000"/>
              </a:lnSpc>
              <a:tabLst>
                <a:tab algn="l" pos="0"/>
              </a:tabLst>
            </a:pPr>
            <a:r>
              <a:rPr b="0" lang="en" sz="2200" spc="-1" strike="noStrike">
                <a:solidFill>
                  <a:schemeClr val="dk1"/>
                </a:solidFill>
                <a:latin typeface="Times New Roman"/>
                <a:ea typeface="Times New Roman"/>
              </a:rPr>
              <a:t>OUR SYSTEM</a:t>
            </a:r>
            <a:endParaRPr b="0" lang="en-IN" sz="2200" spc="-1" strike="noStrike">
              <a:solidFill>
                <a:srgbClr val="ffffff"/>
              </a:solidFill>
              <a:latin typeface="Arial"/>
            </a:endParaRPr>
          </a:p>
        </p:txBody>
      </p:sp>
      <p:sp>
        <p:nvSpPr>
          <p:cNvPr id="324" name="Google Shape;581;p73"/>
          <p:cNvSpPr/>
          <p:nvPr/>
        </p:nvSpPr>
        <p:spPr>
          <a:xfrm>
            <a:off x="6471720" y="2487960"/>
            <a:ext cx="70092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5" name="Google Shape;582;p73"/>
          <p:cNvSpPr/>
          <p:nvPr/>
        </p:nvSpPr>
        <p:spPr>
          <a:xfrm>
            <a:off x="7252560" y="1708560"/>
            <a:ext cx="978840" cy="17982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300" spc="-1" strike="noStrike">
                <a:solidFill>
                  <a:srgbClr val="000000"/>
                </a:solidFill>
                <a:latin typeface="Arial"/>
                <a:ea typeface="Arial"/>
              </a:rPr>
              <a:t>😠</a:t>
            </a:r>
            <a:endParaRPr b="0" lang="en-IN" sz="5300" spc="-1" strike="noStrike">
              <a:solidFill>
                <a:srgbClr val="ffffff"/>
              </a:solidFill>
              <a:latin typeface="Arial"/>
            </a:endParaRPr>
          </a:p>
        </p:txBody>
      </p:sp>
      <p:sp>
        <p:nvSpPr>
          <p:cNvPr id="326" name="Google Shape;583;p73"/>
          <p:cNvSpPr/>
          <p:nvPr/>
        </p:nvSpPr>
        <p:spPr>
          <a:xfrm>
            <a:off x="7252560" y="2709000"/>
            <a:ext cx="2999520" cy="9748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5200" spc="-1" strike="noStrike">
                <a:solidFill>
                  <a:srgbClr val="000000"/>
                </a:solidFill>
                <a:latin typeface="Arial"/>
                <a:ea typeface="Arial"/>
              </a:rPr>
              <a:t>😊</a:t>
            </a:r>
            <a:endParaRPr b="0" lang="en-IN" sz="5200" spc="-1" strike="noStrike">
              <a:solidFill>
                <a:srgbClr val="ffffff"/>
              </a:solidFill>
              <a:latin typeface="Arial"/>
            </a:endParaRPr>
          </a:p>
        </p:txBody>
      </p:sp>
      <p:sp>
        <p:nvSpPr>
          <p:cNvPr id="327" name="Google Shape;584;p73"/>
          <p:cNvSpPr/>
          <p:nvPr/>
        </p:nvSpPr>
        <p:spPr>
          <a:xfrm>
            <a:off x="4176000" y="1743480"/>
            <a:ext cx="2513880" cy="50256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28" name="PlaceHolder 2"/>
          <p:cNvSpPr>
            <a:spLocks noGrp="1"/>
          </p:cNvSpPr>
          <p:nvPr>
            <p:ph type="title"/>
          </p:nvPr>
        </p:nvSpPr>
        <p:spPr>
          <a:xfrm>
            <a:off x="4176000" y="1708560"/>
            <a:ext cx="3282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Might Work???</a:t>
            </a:r>
            <a:endParaRPr b="0" lang="en-IN" sz="2800" spc="-1" strike="noStrike">
              <a:solidFill>
                <a:srgbClr val="000000"/>
              </a:solidFill>
              <a:latin typeface="Arial"/>
            </a:endParaRPr>
          </a:p>
        </p:txBody>
      </p:sp>
      <p:pic>
        <p:nvPicPr>
          <p:cNvPr id="329" name="Google Shape;586;p73" descr=""/>
          <p:cNvPicPr/>
          <p:nvPr/>
        </p:nvPicPr>
        <p:blipFill>
          <a:blip r:embed="rId1"/>
          <a:stretch/>
        </p:blipFill>
        <p:spPr>
          <a:xfrm>
            <a:off x="505800" y="1561320"/>
            <a:ext cx="2825640" cy="2463120"/>
          </a:xfrm>
          <a:prstGeom prst="rect">
            <a:avLst/>
          </a:prstGeom>
          <a:ln w="0">
            <a:noFill/>
          </a:ln>
        </p:spPr>
      </p:pic>
      <p:pic>
        <p:nvPicPr>
          <p:cNvPr id="330" name="Google Shape;587;p73" descr=""/>
          <p:cNvPicPr/>
          <p:nvPr/>
        </p:nvPicPr>
        <p:blipFill>
          <a:blip r:embed="rId2"/>
          <a:stretch/>
        </p:blipFill>
        <p:spPr>
          <a:xfrm>
            <a:off x="7208640" y="1250640"/>
            <a:ext cx="1386000" cy="2991960"/>
          </a:xfrm>
          <a:prstGeom prst="rect">
            <a:avLst/>
          </a:prstGeom>
          <a:ln w="0">
            <a:noFill/>
          </a:ln>
        </p:spPr>
      </p:pic>
      <p:sp>
        <p:nvSpPr>
          <p:cNvPr id="331" name="Google Shape;588;p73"/>
          <p:cNvSpPr/>
          <p:nvPr/>
        </p:nvSpPr>
        <p:spPr>
          <a:xfrm>
            <a:off x="376200" y="4473360"/>
            <a:ext cx="593964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accent5"/>
                </a:solidFill>
                <a:uFillTx/>
                <a:latin typeface="Arial"/>
                <a:ea typeface="Arial"/>
                <a:hlinkClick r:id="rId3"/>
              </a:rPr>
              <a:t>Reference</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Google Shape;593;p74"/>
          <p:cNvSpPr/>
          <p:nvPr/>
        </p:nvSpPr>
        <p:spPr>
          <a:xfrm>
            <a:off x="313200" y="444240"/>
            <a:ext cx="4091760" cy="60444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33" name="PlaceHolder 1"/>
          <p:cNvSpPr>
            <a:spLocks noGrp="1"/>
          </p:cNvSpPr>
          <p:nvPr>
            <p:ph type="title"/>
          </p:nvPr>
        </p:nvSpPr>
        <p:spPr>
          <a:xfrm>
            <a:off x="623520" y="444240"/>
            <a:ext cx="8520120" cy="604440"/>
          </a:xfrm>
          <a:prstGeom prst="rect">
            <a:avLst/>
          </a:prstGeom>
          <a:noFill/>
          <a:ln w="0">
            <a:noFill/>
          </a:ln>
        </p:spPr>
        <p:txBody>
          <a:bodyPr lIns="91440" rIns="91440" tIns="91440" bIns="91440" anchor="t">
            <a:normAutofit/>
          </a:bodyPr>
          <a:p>
            <a:pPr indent="0">
              <a:lnSpc>
                <a:spcPct val="100000"/>
              </a:lnSpc>
              <a:buNone/>
              <a:tabLst>
                <a:tab algn="l" pos="0"/>
              </a:tabLst>
            </a:pPr>
            <a:r>
              <a:rPr b="0" lang="en" sz="2800" spc="-1" strike="noStrike">
                <a:solidFill>
                  <a:schemeClr val="dk1"/>
                </a:solidFill>
                <a:latin typeface="Times New Roman"/>
                <a:ea typeface="Times New Roman"/>
              </a:rPr>
              <a:t>Future Scope of Project</a:t>
            </a:r>
            <a:endParaRPr b="0" lang="en-IN" sz="2800" spc="-1" strike="noStrike">
              <a:solidFill>
                <a:srgbClr val="000000"/>
              </a:solidFill>
              <a:latin typeface="Arial"/>
            </a:endParaRPr>
          </a:p>
        </p:txBody>
      </p:sp>
      <p:sp>
        <p:nvSpPr>
          <p:cNvPr id="334" name="PlaceHolder 2"/>
          <p:cNvSpPr>
            <a:spLocks noGrp="1"/>
          </p:cNvSpPr>
          <p:nvPr>
            <p:ph/>
          </p:nvPr>
        </p:nvSpPr>
        <p:spPr>
          <a:xfrm>
            <a:off x="311760" y="1296720"/>
            <a:ext cx="8520120" cy="3558600"/>
          </a:xfrm>
          <a:prstGeom prst="rect">
            <a:avLst/>
          </a:prstGeom>
          <a:noFill/>
          <a:ln w="9360">
            <a:solidFill>
              <a:srgbClr val="fffbf0"/>
            </a:solidFill>
            <a:round/>
          </a:ln>
        </p:spPr>
        <p:txBody>
          <a:bodyPr lIns="91440" rIns="91440" tIns="91440" bIns="91440" anchor="t">
            <a:normAutofit/>
          </a:bodyPr>
          <a:p>
            <a:pPr marL="457200" indent="-361800" algn="just">
              <a:lnSpc>
                <a:spcPct val="115000"/>
              </a:lnSpc>
              <a:buClr>
                <a:srgbClr val="ffffff"/>
              </a:buClr>
              <a:buFont typeface="Times"/>
              <a:buAutoNum type="arabicPeriod"/>
            </a:pPr>
            <a:r>
              <a:rPr b="0" lang="en" sz="2100" spc="-1" strike="noStrike">
                <a:solidFill>
                  <a:schemeClr val="dk1"/>
                </a:solidFill>
                <a:latin typeface="Times New Roman"/>
                <a:ea typeface="Times New Roman"/>
              </a:rPr>
              <a:t>Cross Lingual Analysis: The model can be extended to support multiple languages, considering the global nature of online communications. </a:t>
            </a:r>
            <a:endParaRPr b="0" lang="en-IN" sz="2100" spc="-1" strike="noStrike">
              <a:solidFill>
                <a:srgbClr val="000000"/>
              </a:solidFill>
              <a:latin typeface="Arial"/>
            </a:endParaRPr>
          </a:p>
          <a:p>
            <a:pPr marL="457200" indent="-361800" algn="just">
              <a:lnSpc>
                <a:spcPct val="115000"/>
              </a:lnSpc>
              <a:buClr>
                <a:srgbClr val="ffffff"/>
              </a:buClr>
              <a:buFont typeface="Times"/>
              <a:buAutoNum type="arabicPeriod"/>
            </a:pPr>
            <a:r>
              <a:rPr b="0" lang="en" sz="2100" spc="-1" strike="noStrike">
                <a:solidFill>
                  <a:schemeClr val="dk1"/>
                </a:solidFill>
                <a:latin typeface="Times New Roman"/>
                <a:ea typeface="Times New Roman"/>
              </a:rPr>
              <a:t>Incremental Learning: These include learning techniques, that allow the model to adapt to to new data over time. This is useful in dynamic online environments, where the nature of the offensive content may change. </a:t>
            </a:r>
            <a:endParaRPr b="0" lang="en-IN" sz="2100" spc="-1" strike="noStrike">
              <a:solidFill>
                <a:srgbClr val="000000"/>
              </a:solidFill>
              <a:latin typeface="Arial"/>
            </a:endParaRPr>
          </a:p>
          <a:p>
            <a:pPr marL="457200" indent="-361800" algn="just">
              <a:lnSpc>
                <a:spcPct val="115000"/>
              </a:lnSpc>
              <a:buClr>
                <a:srgbClr val="ffffff"/>
              </a:buClr>
              <a:buFont typeface="Times"/>
              <a:buAutoNum type="arabicPeriod"/>
            </a:pPr>
            <a:r>
              <a:rPr b="0" lang="en" sz="2100" spc="-1" strike="noStrike">
                <a:solidFill>
                  <a:schemeClr val="dk1"/>
                </a:solidFill>
                <a:latin typeface="Times New Roman"/>
                <a:ea typeface="Times New Roman"/>
              </a:rPr>
              <a:t>Semantic Advancement: New Natural Language Processing (NLP) Models can be used to enhance the model's understanding of the semantic context within memes.</a:t>
            </a:r>
            <a:endParaRPr b="0" lang="en-IN"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Google Shape;600;p75"/>
          <p:cNvSpPr/>
          <p:nvPr/>
        </p:nvSpPr>
        <p:spPr>
          <a:xfrm>
            <a:off x="306000" y="349560"/>
            <a:ext cx="3533040" cy="7207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36" name="PlaceHolder 1"/>
          <p:cNvSpPr>
            <a:spLocks noGrp="1"/>
          </p:cNvSpPr>
          <p:nvPr>
            <p:ph type="title"/>
          </p:nvPr>
        </p:nvSpPr>
        <p:spPr>
          <a:xfrm>
            <a:off x="311760" y="258840"/>
            <a:ext cx="85201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4220" spc="-1" strike="noStrike">
                <a:solidFill>
                  <a:schemeClr val="dk1"/>
                </a:solidFill>
                <a:latin typeface="Times New Roman"/>
                <a:ea typeface="Times New Roman"/>
              </a:rPr>
              <a:t>References (¼)</a:t>
            </a:r>
            <a:endParaRPr b="0" lang="en-IN" sz="4220" spc="-1" strike="noStrike">
              <a:solidFill>
                <a:srgbClr val="000000"/>
              </a:solidFill>
              <a:latin typeface="Arial"/>
            </a:endParaRPr>
          </a:p>
        </p:txBody>
      </p:sp>
      <p:sp>
        <p:nvSpPr>
          <p:cNvPr id="337" name="PlaceHolder 2"/>
          <p:cNvSpPr>
            <a:spLocks noGrp="1"/>
          </p:cNvSpPr>
          <p:nvPr>
            <p:ph/>
          </p:nvPr>
        </p:nvSpPr>
        <p:spPr>
          <a:xfrm>
            <a:off x="311760" y="1143000"/>
            <a:ext cx="8520120" cy="3744720"/>
          </a:xfrm>
          <a:prstGeom prst="rect">
            <a:avLst/>
          </a:prstGeom>
          <a:noFill/>
          <a:ln w="0">
            <a:noFill/>
          </a:ln>
        </p:spPr>
        <p:txBody>
          <a:bodyPr lIns="91440" rIns="91440" tIns="91440" bIns="91440" anchor="t">
            <a:normAutofit/>
          </a:bodyPr>
          <a:p>
            <a:pPr marL="457200" indent="-343080">
              <a:lnSpc>
                <a:spcPct val="115000"/>
              </a:lnSpc>
              <a:buClr>
                <a:srgbClr val="ffffff"/>
              </a:buClr>
              <a:buFont typeface="Times"/>
              <a:buAutoNum type="arabicPeriod"/>
            </a:pPr>
            <a:r>
              <a:rPr b="0" lang="en" sz="1800" spc="-1" strike="noStrike">
                <a:solidFill>
                  <a:schemeClr val="dk1"/>
                </a:solidFill>
                <a:latin typeface="Times New Roman"/>
                <a:ea typeface="Times New Roman"/>
              </a:rPr>
              <a:t>An approach to detect offence in Memes using Natural Language Processing(NLP) and Deep learning  </a:t>
            </a:r>
            <a:endParaRPr b="0" lang="en-IN" sz="1800" spc="-1" strike="noStrike">
              <a:solidFill>
                <a:srgbClr val="000000"/>
              </a:solidFill>
              <a:latin typeface="Arial"/>
            </a:endParaRPr>
          </a:p>
          <a:p>
            <a:pPr lvl="1" marL="914400" indent="-317520">
              <a:lnSpc>
                <a:spcPct val="115000"/>
              </a:lnSpc>
              <a:buClr>
                <a:srgbClr val="ffffff"/>
              </a:buClr>
              <a:buFont typeface="Times"/>
              <a:buChar char="○"/>
            </a:pPr>
            <a:r>
              <a:rPr b="0" lang="en" sz="1400" spc="-1" strike="noStrike">
                <a:solidFill>
                  <a:schemeClr val="dk1"/>
                </a:solidFill>
                <a:latin typeface="Times New Roman"/>
                <a:ea typeface="Times New Roman"/>
              </a:rPr>
              <a:t>Authors: Roushan Kumar Giri, Subhash Chandra Gupta, Umesh Kumar Gupta</a:t>
            </a:r>
            <a:endParaRPr b="0" lang="en-IN" sz="1400" spc="-1" strike="noStrike">
              <a:solidFill>
                <a:srgbClr val="000000"/>
              </a:solidFill>
              <a:latin typeface="Arial"/>
            </a:endParaRPr>
          </a:p>
          <a:p>
            <a:pPr lvl="1" marL="914400" indent="-317520">
              <a:lnSpc>
                <a:spcPct val="115000"/>
              </a:lnSpc>
              <a:buClr>
                <a:srgbClr val="ffffff"/>
              </a:buClr>
              <a:buFont typeface="Times"/>
              <a:buChar char="○"/>
            </a:pPr>
            <a:r>
              <a:rPr b="0" lang="en" sz="1400" spc="-1" strike="noStrike">
                <a:solidFill>
                  <a:schemeClr val="dk1"/>
                </a:solidFill>
                <a:latin typeface="Times New Roman"/>
                <a:ea typeface="Times New Roman"/>
              </a:rPr>
              <a:t>Source: </a:t>
            </a:r>
            <a:r>
              <a:rPr b="0" lang="en" sz="1400" spc="-1" strike="noStrike" u="sng">
                <a:solidFill>
                  <a:schemeClr val="dk1"/>
                </a:solidFill>
                <a:uFillTx/>
                <a:latin typeface="Times New Roman"/>
                <a:ea typeface="Times New Roman"/>
                <a:hlinkClick r:id="rId1"/>
              </a:rPr>
              <a:t>https://sci-hub.se/https://ieeexplore.ieee.org/document/9402406</a:t>
            </a:r>
            <a:endParaRPr b="0" lang="en-IN" sz="1400" spc="-1" strike="noStrike">
              <a:solidFill>
                <a:srgbClr val="000000"/>
              </a:solidFill>
              <a:latin typeface="Arial"/>
            </a:endParaRPr>
          </a:p>
          <a:p>
            <a:pPr indent="0">
              <a:lnSpc>
                <a:spcPct val="115000"/>
              </a:lnSpc>
              <a:spcBef>
                <a:spcPts val="1199"/>
              </a:spcBef>
              <a:buNone/>
              <a:tabLst>
                <a:tab algn="l" pos="0"/>
              </a:tabLst>
            </a:pPr>
            <a:endParaRPr b="0" lang="en-IN" sz="1800" spc="-1" strike="noStrike">
              <a:solidFill>
                <a:srgbClr val="000000"/>
              </a:solidFill>
              <a:latin typeface="Arial"/>
            </a:endParaRPr>
          </a:p>
          <a:p>
            <a:pPr indent="0">
              <a:lnSpc>
                <a:spcPct val="115000"/>
              </a:lnSpc>
              <a:spcBef>
                <a:spcPts val="1199"/>
              </a:spcBef>
              <a:buNone/>
              <a:tabLst>
                <a:tab algn="l" pos="0"/>
              </a:tabLst>
            </a:pPr>
            <a:r>
              <a:rPr b="0" lang="en" sz="1800" spc="-1" strike="noStrike">
                <a:solidFill>
                  <a:schemeClr val="dk1"/>
                </a:solidFill>
                <a:latin typeface="Times New Roman"/>
                <a:ea typeface="Times New Roman"/>
              </a:rPr>
              <a:t>2.    Exploring Hate Speech Detection in Multimodal Publications</a:t>
            </a:r>
            <a:endParaRPr b="0" lang="en-IN" sz="1800" spc="-1" strike="noStrike">
              <a:solidFill>
                <a:srgbClr val="000000"/>
              </a:solidFill>
              <a:latin typeface="Arial"/>
            </a:endParaRPr>
          </a:p>
          <a:p>
            <a:pPr lvl="1" marL="914400" indent="-317520">
              <a:lnSpc>
                <a:spcPct val="115000"/>
              </a:lnSpc>
              <a:spcBef>
                <a:spcPts val="1199"/>
              </a:spcBef>
              <a:buClr>
                <a:srgbClr val="ffffff"/>
              </a:buClr>
              <a:buFont typeface="Times"/>
              <a:buChar char="○"/>
              <a:tabLst>
                <a:tab algn="l" pos="0"/>
              </a:tabLst>
            </a:pPr>
            <a:r>
              <a:rPr b="0" lang="en" sz="1400" spc="-1" strike="noStrike">
                <a:solidFill>
                  <a:schemeClr val="dk1"/>
                </a:solidFill>
                <a:latin typeface="Times New Roman"/>
                <a:ea typeface="Times New Roman"/>
              </a:rPr>
              <a:t>Authors:Raul Gomez, Jaume Gibert, Lluis Gomez, Dimosthenis Karatzas Eurecat, Centre Tecnologic de Catalunya, Unitat de Tecnologies Audiovisuals, Barcelona, Spain, Computer Vision Center, Universitat Autonoma de Barcelona, Barcelona, Spain</a:t>
            </a:r>
            <a:endParaRPr b="0" lang="en-IN" sz="1400" spc="-1" strike="noStrike">
              <a:solidFill>
                <a:srgbClr val="000000"/>
              </a:solidFill>
              <a:latin typeface="Arial"/>
            </a:endParaRPr>
          </a:p>
          <a:p>
            <a:pPr lvl="1" marL="914400" indent="-317520">
              <a:lnSpc>
                <a:spcPct val="115000"/>
              </a:lnSpc>
              <a:buClr>
                <a:srgbClr val="ffffff"/>
              </a:buClr>
              <a:buFont typeface="Times"/>
              <a:buChar char="○"/>
              <a:tabLst>
                <a:tab algn="l" pos="0"/>
              </a:tabLst>
            </a:pPr>
            <a:r>
              <a:rPr b="0" lang="en" sz="1400" spc="-1" strike="noStrike">
                <a:solidFill>
                  <a:schemeClr val="dk1"/>
                </a:solidFill>
                <a:latin typeface="Times New Roman"/>
                <a:ea typeface="Times New Roman"/>
              </a:rPr>
              <a:t>Source: </a:t>
            </a:r>
            <a:r>
              <a:rPr b="0" lang="en" sz="1400" spc="-1" strike="noStrike" u="sng">
                <a:solidFill>
                  <a:schemeClr val="dk1"/>
                </a:solidFill>
                <a:uFillTx/>
                <a:latin typeface="Times New Roman"/>
                <a:ea typeface="Times New Roman"/>
                <a:hlinkClick r:id="rId2"/>
              </a:rPr>
              <a:t>https://arxiv.org/pdf/1910.03814.pdf</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Google Shape;607;p76"/>
          <p:cNvSpPr/>
          <p:nvPr/>
        </p:nvSpPr>
        <p:spPr>
          <a:xfrm>
            <a:off x="311760" y="364320"/>
            <a:ext cx="3729960" cy="7207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39" name="PlaceHolder 1"/>
          <p:cNvSpPr>
            <a:spLocks noGrp="1"/>
          </p:cNvSpPr>
          <p:nvPr>
            <p:ph type="title"/>
          </p:nvPr>
        </p:nvSpPr>
        <p:spPr>
          <a:xfrm>
            <a:off x="311760" y="258840"/>
            <a:ext cx="85201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4220" spc="-1" strike="noStrike">
                <a:solidFill>
                  <a:schemeClr val="dk1"/>
                </a:solidFill>
                <a:latin typeface="Times New Roman"/>
                <a:ea typeface="Times New Roman"/>
              </a:rPr>
              <a:t>References (2/4)</a:t>
            </a:r>
            <a:endParaRPr b="0" lang="en-IN" sz="4220" spc="-1" strike="noStrike">
              <a:solidFill>
                <a:srgbClr val="000000"/>
              </a:solidFill>
              <a:latin typeface="Arial"/>
            </a:endParaRPr>
          </a:p>
        </p:txBody>
      </p:sp>
      <p:sp>
        <p:nvSpPr>
          <p:cNvPr id="340" name="PlaceHolder 2"/>
          <p:cNvSpPr>
            <a:spLocks noGrp="1"/>
          </p:cNvSpPr>
          <p:nvPr>
            <p:ph/>
          </p:nvPr>
        </p:nvSpPr>
        <p:spPr>
          <a:xfrm>
            <a:off x="311760" y="1342440"/>
            <a:ext cx="8520120" cy="3545280"/>
          </a:xfrm>
          <a:prstGeom prst="rect">
            <a:avLst/>
          </a:prstGeom>
          <a:noFill/>
          <a:ln w="0">
            <a:noFill/>
          </a:ln>
        </p:spPr>
        <p:txBody>
          <a:bodyPr lIns="91440" rIns="91440" tIns="91440" bIns="91440" anchor="t">
            <a:normAutofit/>
          </a:bodyPr>
          <a:p>
            <a:pPr indent="0">
              <a:lnSpc>
                <a:spcPct val="115000"/>
              </a:lnSpc>
              <a:buNone/>
              <a:tabLst>
                <a:tab algn="l" pos="0"/>
              </a:tabLst>
            </a:pPr>
            <a:r>
              <a:rPr b="0" lang="en" sz="2000" spc="-1" strike="noStrike">
                <a:solidFill>
                  <a:schemeClr val="dk1"/>
                </a:solidFill>
                <a:latin typeface="Times New Roman"/>
                <a:ea typeface="Times New Roman"/>
              </a:rPr>
              <a:t>3.   Multimodal Meme Dataset (MultiOFF) for Identifying Offensive Content in               Image and Text </a:t>
            </a:r>
            <a:endParaRPr b="0" lang="en-IN" sz="2000" spc="-1" strike="noStrike">
              <a:solidFill>
                <a:srgbClr val="000000"/>
              </a:solidFill>
              <a:latin typeface="Arial"/>
            </a:endParaRPr>
          </a:p>
          <a:p>
            <a:pPr lvl="1" marL="914400" indent="-330120">
              <a:lnSpc>
                <a:spcPct val="115000"/>
              </a:lnSpc>
              <a:spcBef>
                <a:spcPts val="1199"/>
              </a:spcBef>
              <a:buClr>
                <a:srgbClr val="ffffff"/>
              </a:buClr>
              <a:buFont typeface="Times"/>
              <a:buAutoNum type="alphaLcPeriod"/>
              <a:tabLst>
                <a:tab algn="l" pos="0"/>
              </a:tabLst>
            </a:pPr>
            <a:r>
              <a:rPr b="0" lang="en" sz="1600" spc="-1" strike="noStrike">
                <a:solidFill>
                  <a:schemeClr val="dk1"/>
                </a:solidFill>
                <a:latin typeface="Times New Roman"/>
                <a:ea typeface="Times New Roman"/>
              </a:rPr>
              <a:t>Authors: Shardul Suryawanshi, Bharathi Raja Chakravarthi, Mihael Arcan, Paul Buitelaar</a:t>
            </a:r>
            <a:endParaRPr b="0" lang="en-IN" sz="1600" spc="-1" strike="noStrike">
              <a:solidFill>
                <a:srgbClr val="000000"/>
              </a:solidFill>
              <a:latin typeface="Arial"/>
            </a:endParaRPr>
          </a:p>
          <a:p>
            <a:pPr lvl="1" marL="914400" indent="-330120">
              <a:lnSpc>
                <a:spcPct val="115000"/>
              </a:lnSpc>
              <a:buClr>
                <a:srgbClr val="ffffff"/>
              </a:buClr>
              <a:buFont typeface="Times"/>
              <a:buAutoNum type="alphaLcPeriod"/>
              <a:tabLst>
                <a:tab algn="l" pos="0"/>
              </a:tabLst>
            </a:pPr>
            <a:r>
              <a:rPr b="0" lang="en" sz="1600" spc="-1" strike="noStrike">
                <a:solidFill>
                  <a:schemeClr val="dk1"/>
                </a:solidFill>
                <a:latin typeface="Times New Roman"/>
                <a:ea typeface="Times New Roman"/>
              </a:rPr>
              <a:t>Source: </a:t>
            </a:r>
            <a:r>
              <a:rPr b="0" lang="en" sz="1600" spc="-1" strike="noStrike" u="sng">
                <a:solidFill>
                  <a:schemeClr val="dk1"/>
                </a:solidFill>
                <a:uFillTx/>
                <a:latin typeface="Times New Roman"/>
                <a:ea typeface="Times New Roman"/>
                <a:hlinkClick r:id="rId1"/>
              </a:rPr>
              <a:t>https://aclanthology.org/2020.trac-1.6.pdf</a:t>
            </a:r>
            <a:endParaRPr b="0" lang="en-IN" sz="1600" spc="-1" strike="noStrike">
              <a:solidFill>
                <a:srgbClr val="000000"/>
              </a:solidFill>
              <a:latin typeface="Arial"/>
            </a:endParaRPr>
          </a:p>
          <a:p>
            <a:pPr marL="457200" indent="0">
              <a:lnSpc>
                <a:spcPct val="115000"/>
              </a:lnSpc>
              <a:spcBef>
                <a:spcPts val="1199"/>
              </a:spcBef>
              <a:buNone/>
              <a:tabLst>
                <a:tab algn="l" pos="0"/>
              </a:tabLst>
            </a:pPr>
            <a:endParaRPr b="0" lang="en-IN" sz="2000" spc="-1" strike="noStrike">
              <a:solidFill>
                <a:srgbClr val="000000"/>
              </a:solidFill>
              <a:latin typeface="Arial"/>
            </a:endParaRPr>
          </a:p>
          <a:p>
            <a:pPr indent="0">
              <a:lnSpc>
                <a:spcPct val="115000"/>
              </a:lnSpc>
              <a:spcBef>
                <a:spcPts val="1199"/>
              </a:spcBef>
              <a:buNone/>
              <a:tabLst>
                <a:tab algn="l" pos="0"/>
              </a:tabLst>
            </a:pPr>
            <a:r>
              <a:rPr b="0" lang="en" sz="2000" spc="-1" strike="noStrike">
                <a:solidFill>
                  <a:schemeClr val="dk1"/>
                </a:solidFill>
                <a:latin typeface="Times New Roman"/>
                <a:ea typeface="Times New Roman"/>
              </a:rPr>
              <a:t>4.   Racist or Sexist Meme? Classifying Memes beyond Hateful </a:t>
            </a:r>
            <a:endParaRPr b="0" lang="en-IN" sz="2000" spc="-1" strike="noStrike">
              <a:solidFill>
                <a:srgbClr val="000000"/>
              </a:solidFill>
              <a:latin typeface="Arial"/>
            </a:endParaRPr>
          </a:p>
          <a:p>
            <a:pPr lvl="1" marL="914400" indent="-330120">
              <a:lnSpc>
                <a:spcPct val="115000"/>
              </a:lnSpc>
              <a:spcBef>
                <a:spcPts val="1199"/>
              </a:spcBef>
              <a:buClr>
                <a:srgbClr val="ffffff"/>
              </a:buClr>
              <a:buFont typeface="Times"/>
              <a:buAutoNum type="alphaLcPeriod"/>
              <a:tabLst>
                <a:tab algn="l" pos="0"/>
              </a:tabLst>
            </a:pPr>
            <a:r>
              <a:rPr b="0" lang="en" sz="1600" spc="-1" strike="noStrike">
                <a:solidFill>
                  <a:schemeClr val="dk1"/>
                </a:solidFill>
                <a:latin typeface="Times New Roman"/>
                <a:ea typeface="Times New Roman"/>
              </a:rPr>
              <a:t>Authors: Haris Bin Zia, Ignacio Castro, Gareth Tyson</a:t>
            </a:r>
            <a:endParaRPr b="0" lang="en-IN" sz="1600" spc="-1" strike="noStrike">
              <a:solidFill>
                <a:srgbClr val="000000"/>
              </a:solidFill>
              <a:latin typeface="Arial"/>
            </a:endParaRPr>
          </a:p>
          <a:p>
            <a:pPr lvl="1" marL="914400" indent="-330120">
              <a:lnSpc>
                <a:spcPct val="115000"/>
              </a:lnSpc>
              <a:buClr>
                <a:srgbClr val="ffffff"/>
              </a:buClr>
              <a:buFont typeface="Times"/>
              <a:buAutoNum type="alphaLcPeriod"/>
              <a:tabLst>
                <a:tab algn="l" pos="0"/>
              </a:tabLst>
            </a:pPr>
            <a:r>
              <a:rPr b="0" lang="en" sz="1600" spc="-1" strike="noStrike">
                <a:solidFill>
                  <a:schemeClr val="dk1"/>
                </a:solidFill>
                <a:latin typeface="Times New Roman"/>
                <a:ea typeface="Times New Roman"/>
              </a:rPr>
              <a:t>Source: </a:t>
            </a:r>
            <a:r>
              <a:rPr b="0" lang="en" sz="1600" spc="-1" strike="noStrike" u="sng">
                <a:solidFill>
                  <a:schemeClr val="dk1"/>
                </a:solidFill>
                <a:uFillTx/>
                <a:latin typeface="Times New Roman"/>
                <a:ea typeface="Times New Roman"/>
                <a:hlinkClick r:id="rId2"/>
              </a:rPr>
              <a:t>https://aclanthology.org/2021.woah-1.23.pdf</a:t>
            </a:r>
            <a:endParaRPr b="0" lang="en-IN"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Google Shape;614;p77"/>
          <p:cNvSpPr/>
          <p:nvPr/>
        </p:nvSpPr>
        <p:spPr>
          <a:xfrm>
            <a:off x="306000" y="349560"/>
            <a:ext cx="3533040" cy="7207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42" name="PlaceHolder 1"/>
          <p:cNvSpPr>
            <a:spLocks noGrp="1"/>
          </p:cNvSpPr>
          <p:nvPr>
            <p:ph type="title"/>
          </p:nvPr>
        </p:nvSpPr>
        <p:spPr>
          <a:xfrm>
            <a:off x="311760" y="258840"/>
            <a:ext cx="85201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4220" spc="-1" strike="noStrike">
                <a:solidFill>
                  <a:schemeClr val="dk1"/>
                </a:solidFill>
                <a:latin typeface="Times New Roman"/>
                <a:ea typeface="Times New Roman"/>
              </a:rPr>
              <a:t>References (¾)</a:t>
            </a:r>
            <a:endParaRPr b="0" lang="en-IN" sz="4220" spc="-1" strike="noStrike">
              <a:solidFill>
                <a:srgbClr val="000000"/>
              </a:solidFill>
              <a:latin typeface="Arial"/>
            </a:endParaRPr>
          </a:p>
        </p:txBody>
      </p:sp>
      <p:sp>
        <p:nvSpPr>
          <p:cNvPr id="343" name="PlaceHolder 2"/>
          <p:cNvSpPr>
            <a:spLocks noGrp="1"/>
          </p:cNvSpPr>
          <p:nvPr>
            <p:ph/>
          </p:nvPr>
        </p:nvSpPr>
        <p:spPr>
          <a:xfrm>
            <a:off x="311760" y="1342440"/>
            <a:ext cx="8520120" cy="3545280"/>
          </a:xfrm>
          <a:prstGeom prst="rect">
            <a:avLst/>
          </a:prstGeom>
          <a:noFill/>
          <a:ln w="0">
            <a:noFill/>
          </a:ln>
        </p:spPr>
        <p:txBody>
          <a:bodyPr lIns="91440" rIns="91440" tIns="91440" bIns="91440" anchor="t">
            <a:normAutofit fontScale="97222" lnSpcReduction="10000"/>
          </a:bodyPr>
          <a:p>
            <a:pPr indent="0">
              <a:lnSpc>
                <a:spcPct val="115000"/>
              </a:lnSpc>
              <a:buNone/>
              <a:tabLst>
                <a:tab algn="l" pos="0"/>
              </a:tabLst>
            </a:pPr>
            <a:r>
              <a:rPr b="0" lang="en" sz="2000" spc="-1" strike="noStrike">
                <a:solidFill>
                  <a:schemeClr val="dk1"/>
                </a:solidFill>
                <a:latin typeface="Times New Roman"/>
                <a:ea typeface="Times New Roman"/>
              </a:rPr>
              <a:t>5.   Hate Speech in Pixels: Detection of Offensive Memes towards Automatic      Moderation </a:t>
            </a:r>
            <a:endParaRPr b="0" lang="en-IN" sz="2000" spc="-1" strike="noStrike">
              <a:solidFill>
                <a:srgbClr val="000000"/>
              </a:solidFill>
              <a:latin typeface="Arial"/>
            </a:endParaRPr>
          </a:p>
          <a:p>
            <a:pPr lvl="1" marL="914400" indent="-330120">
              <a:lnSpc>
                <a:spcPct val="115000"/>
              </a:lnSpc>
              <a:spcBef>
                <a:spcPts val="1199"/>
              </a:spcBef>
              <a:buClr>
                <a:srgbClr val="ffffff"/>
              </a:buClr>
              <a:buFont typeface="Times"/>
              <a:buChar char="○"/>
              <a:tabLst>
                <a:tab algn="l" pos="0"/>
              </a:tabLst>
            </a:pPr>
            <a:r>
              <a:rPr b="0" lang="en" sz="1600" spc="-1" strike="noStrike">
                <a:solidFill>
                  <a:schemeClr val="dk1"/>
                </a:solidFill>
                <a:latin typeface="Times New Roman"/>
                <a:ea typeface="Times New Roman"/>
              </a:rPr>
              <a:t>Authors: Benet Oriol Sabat, Cristian Canton Ferrer, Xavier Giro-i-Nieto</a:t>
            </a:r>
            <a:endParaRPr b="0" lang="en-IN" sz="1600" spc="-1" strike="noStrike">
              <a:solidFill>
                <a:srgbClr val="000000"/>
              </a:solidFill>
              <a:latin typeface="Arial"/>
            </a:endParaRPr>
          </a:p>
          <a:p>
            <a:pPr lvl="1" marL="914400" indent="-330120">
              <a:lnSpc>
                <a:spcPct val="115000"/>
              </a:lnSpc>
              <a:buClr>
                <a:srgbClr val="ffffff"/>
              </a:buClr>
              <a:buFont typeface="Times"/>
              <a:buChar char="○"/>
              <a:tabLst>
                <a:tab algn="l" pos="0"/>
              </a:tabLst>
            </a:pPr>
            <a:r>
              <a:rPr b="0" lang="en" sz="1600" spc="-1" strike="noStrike">
                <a:solidFill>
                  <a:schemeClr val="dk1"/>
                </a:solidFill>
                <a:latin typeface="Times New Roman"/>
                <a:ea typeface="Times New Roman"/>
              </a:rPr>
              <a:t>Source: </a:t>
            </a:r>
            <a:r>
              <a:rPr b="0" lang="en" sz="1600" spc="-1" strike="noStrike" u="sng">
                <a:solidFill>
                  <a:schemeClr val="dk1"/>
                </a:solidFill>
                <a:uFillTx/>
                <a:latin typeface="Times New Roman"/>
                <a:ea typeface="Times New Roman"/>
                <a:hlinkClick r:id="rId1"/>
              </a:rPr>
              <a:t>https://arxiv.org/pdf/1910.02334.pdf</a:t>
            </a:r>
            <a:endParaRPr b="0" lang="en-IN" sz="1600" spc="-1" strike="noStrike">
              <a:solidFill>
                <a:srgbClr val="000000"/>
              </a:solidFill>
              <a:latin typeface="Arial"/>
            </a:endParaRPr>
          </a:p>
          <a:p>
            <a:pPr indent="0">
              <a:lnSpc>
                <a:spcPct val="115000"/>
              </a:lnSpc>
              <a:spcBef>
                <a:spcPts val="1199"/>
              </a:spcBef>
              <a:buNone/>
              <a:tabLst>
                <a:tab algn="l" pos="0"/>
              </a:tabLst>
            </a:pPr>
            <a:endParaRPr b="0" lang="en-IN" sz="2000" spc="-1" strike="noStrike">
              <a:solidFill>
                <a:srgbClr val="000000"/>
              </a:solidFill>
              <a:latin typeface="Arial"/>
            </a:endParaRPr>
          </a:p>
          <a:p>
            <a:pPr indent="0">
              <a:lnSpc>
                <a:spcPct val="115000"/>
              </a:lnSpc>
              <a:spcBef>
                <a:spcPts val="1199"/>
              </a:spcBef>
              <a:buNone/>
              <a:tabLst>
                <a:tab algn="l" pos="0"/>
              </a:tabLst>
            </a:pPr>
            <a:r>
              <a:rPr b="0" lang="en" sz="2000" spc="-1" strike="noStrike">
                <a:solidFill>
                  <a:schemeClr val="dk1"/>
                </a:solidFill>
                <a:latin typeface="Times New Roman"/>
                <a:ea typeface="Times New Roman"/>
              </a:rPr>
              <a:t>6.   AOMD: An Analogy-aware Approach to Offensive Meme Detection on         Social Media</a:t>
            </a:r>
            <a:endParaRPr b="0" lang="en-IN" sz="2000" spc="-1" strike="noStrike">
              <a:solidFill>
                <a:srgbClr val="000000"/>
              </a:solidFill>
              <a:latin typeface="Arial"/>
            </a:endParaRPr>
          </a:p>
          <a:p>
            <a:pPr lvl="1" marL="914400" indent="-330120">
              <a:lnSpc>
                <a:spcPct val="115000"/>
              </a:lnSpc>
              <a:spcBef>
                <a:spcPts val="1199"/>
              </a:spcBef>
              <a:buClr>
                <a:srgbClr val="ffffff"/>
              </a:buClr>
              <a:buFont typeface="Times"/>
              <a:buChar char="○"/>
              <a:tabLst>
                <a:tab algn="l" pos="0"/>
              </a:tabLst>
            </a:pPr>
            <a:r>
              <a:rPr b="0" lang="en" sz="1600" spc="-1" strike="noStrike">
                <a:solidFill>
                  <a:schemeClr val="dk1"/>
                </a:solidFill>
                <a:latin typeface="Times New Roman"/>
                <a:ea typeface="Times New Roman"/>
              </a:rPr>
              <a:t>Authors: Lanyu Shang, Yang Zhang, Yuheng Zha, Yingxi Chen, Christina Youn, Dong Wang</a:t>
            </a:r>
            <a:endParaRPr b="0" lang="en-IN" sz="1600" spc="-1" strike="noStrike">
              <a:solidFill>
                <a:srgbClr val="000000"/>
              </a:solidFill>
              <a:latin typeface="Arial"/>
            </a:endParaRPr>
          </a:p>
          <a:p>
            <a:pPr lvl="1" marL="914400" indent="-330120">
              <a:lnSpc>
                <a:spcPct val="115000"/>
              </a:lnSpc>
              <a:buClr>
                <a:srgbClr val="ffffff"/>
              </a:buClr>
              <a:buFont typeface="Times"/>
              <a:buChar char="○"/>
              <a:tabLst>
                <a:tab algn="l" pos="0"/>
              </a:tabLst>
            </a:pPr>
            <a:r>
              <a:rPr b="0" lang="en" sz="1600" spc="-1" strike="noStrike">
                <a:solidFill>
                  <a:schemeClr val="dk1"/>
                </a:solidFill>
                <a:latin typeface="Times New Roman"/>
                <a:ea typeface="Times New Roman"/>
              </a:rPr>
              <a:t>Source: </a:t>
            </a:r>
            <a:r>
              <a:rPr b="0" lang="en" sz="1600" spc="-1" strike="noStrike" u="sng">
                <a:solidFill>
                  <a:schemeClr val="dk1"/>
                </a:solidFill>
                <a:uFillTx/>
                <a:latin typeface="Times New Roman"/>
                <a:ea typeface="Times New Roman"/>
                <a:hlinkClick r:id="rId2"/>
              </a:rPr>
              <a:t>https://arxiv.org/pdf/2106.11229.pdf</a:t>
            </a:r>
            <a:endParaRPr b="0" lang="en-IN"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Google Shape;621;p78"/>
          <p:cNvSpPr/>
          <p:nvPr/>
        </p:nvSpPr>
        <p:spPr>
          <a:xfrm>
            <a:off x="306000" y="349560"/>
            <a:ext cx="3729960" cy="7207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345" name="PlaceHolder 1"/>
          <p:cNvSpPr>
            <a:spLocks noGrp="1"/>
          </p:cNvSpPr>
          <p:nvPr>
            <p:ph type="title"/>
          </p:nvPr>
        </p:nvSpPr>
        <p:spPr>
          <a:xfrm>
            <a:off x="311760" y="258840"/>
            <a:ext cx="85201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4220" spc="-1" strike="noStrike">
                <a:solidFill>
                  <a:schemeClr val="dk1"/>
                </a:solidFill>
                <a:latin typeface="Times New Roman"/>
                <a:ea typeface="Times New Roman"/>
              </a:rPr>
              <a:t>References (4/4)</a:t>
            </a:r>
            <a:endParaRPr b="0" lang="en-IN" sz="4220" spc="-1" strike="noStrike">
              <a:solidFill>
                <a:srgbClr val="000000"/>
              </a:solidFill>
              <a:latin typeface="Arial"/>
            </a:endParaRPr>
          </a:p>
        </p:txBody>
      </p:sp>
      <p:sp>
        <p:nvSpPr>
          <p:cNvPr id="346" name="PlaceHolder 2"/>
          <p:cNvSpPr>
            <a:spLocks noGrp="1"/>
          </p:cNvSpPr>
          <p:nvPr>
            <p:ph/>
          </p:nvPr>
        </p:nvSpPr>
        <p:spPr>
          <a:xfrm>
            <a:off x="311760" y="1342440"/>
            <a:ext cx="8520120" cy="3545280"/>
          </a:xfrm>
          <a:prstGeom prst="rect">
            <a:avLst/>
          </a:prstGeom>
          <a:noFill/>
          <a:ln w="0">
            <a:noFill/>
          </a:ln>
        </p:spPr>
        <p:txBody>
          <a:bodyPr lIns="91440" rIns="91440" tIns="91440" bIns="91440" anchor="t">
            <a:normAutofit fontScale="71666"/>
          </a:bodyPr>
          <a:p>
            <a:pPr indent="0">
              <a:lnSpc>
                <a:spcPct val="115000"/>
              </a:lnSpc>
              <a:buNone/>
              <a:tabLst>
                <a:tab algn="l" pos="0"/>
              </a:tabLst>
            </a:pPr>
            <a:r>
              <a:rPr b="0" lang="en" sz="2100" spc="-1" strike="noStrike">
                <a:solidFill>
                  <a:schemeClr val="dk1"/>
                </a:solidFill>
                <a:latin typeface="Times New Roman"/>
                <a:ea typeface="Times New Roman"/>
              </a:rPr>
              <a:t>7.     Disentangling Hate in Online Memes </a:t>
            </a:r>
            <a:endParaRPr b="0" lang="en-IN" sz="2100" spc="-1" strike="noStrike">
              <a:solidFill>
                <a:srgbClr val="000000"/>
              </a:solidFill>
              <a:latin typeface="Arial"/>
            </a:endParaRPr>
          </a:p>
          <a:p>
            <a:pPr lvl="1" marL="914400" indent="-320400">
              <a:lnSpc>
                <a:spcPct val="115000"/>
              </a:lnSpc>
              <a:spcBef>
                <a:spcPts val="1199"/>
              </a:spcBef>
              <a:buClr>
                <a:srgbClr val="ffffff"/>
              </a:buClr>
              <a:buFont typeface="Times"/>
              <a:buChar char="○"/>
              <a:tabLst>
                <a:tab algn="l" pos="0"/>
              </a:tabLst>
            </a:pPr>
            <a:r>
              <a:rPr b="0" lang="en" sz="1700" spc="-1" strike="noStrike">
                <a:solidFill>
                  <a:schemeClr val="dk1"/>
                </a:solidFill>
                <a:latin typeface="Times New Roman"/>
                <a:ea typeface="Times New Roman"/>
              </a:rPr>
              <a:t>Authors: Roy Ka-Wei Lee, Rui Cao, Ziqing Fan, Jing Jiang, Wen-Haw Chong</a:t>
            </a:r>
            <a:endParaRPr b="0" lang="en-IN" sz="1700" spc="-1" strike="noStrike">
              <a:solidFill>
                <a:srgbClr val="000000"/>
              </a:solidFill>
              <a:latin typeface="Arial"/>
            </a:endParaRPr>
          </a:p>
          <a:p>
            <a:pPr lvl="1" marL="914400" indent="-3204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Source: </a:t>
            </a:r>
            <a:r>
              <a:rPr b="0" lang="en" sz="1700" spc="-1" strike="noStrike" u="sng">
                <a:solidFill>
                  <a:schemeClr val="dk1"/>
                </a:solidFill>
                <a:uFillTx/>
                <a:latin typeface="Times New Roman"/>
                <a:ea typeface="Times New Roman"/>
                <a:hlinkClick r:id="rId1"/>
              </a:rPr>
              <a:t>https://dl.acm.org/doi/pdf/10.1145/3474085.3475625</a:t>
            </a:r>
            <a:endParaRPr b="0" lang="en-IN" sz="1700" spc="-1" strike="noStrike">
              <a:solidFill>
                <a:srgbClr val="000000"/>
              </a:solidFill>
              <a:latin typeface="Arial"/>
            </a:endParaRPr>
          </a:p>
          <a:p>
            <a:pPr indent="0">
              <a:lnSpc>
                <a:spcPct val="115000"/>
              </a:lnSpc>
              <a:spcBef>
                <a:spcPts val="1199"/>
              </a:spcBef>
              <a:buNone/>
              <a:tabLst>
                <a:tab algn="l" pos="0"/>
              </a:tabLst>
            </a:pPr>
            <a:r>
              <a:rPr b="0" lang="en" sz="2100" spc="-1" strike="noStrike">
                <a:solidFill>
                  <a:schemeClr val="dk1"/>
                </a:solidFill>
                <a:latin typeface="Times New Roman"/>
                <a:ea typeface="Times New Roman"/>
              </a:rPr>
              <a:t>8.     DISARM: Detecting the Victims Targeted by Harmful Memes </a:t>
            </a:r>
            <a:endParaRPr b="0" lang="en-IN" sz="2100" spc="-1" strike="noStrike">
              <a:solidFill>
                <a:srgbClr val="000000"/>
              </a:solidFill>
              <a:latin typeface="Arial"/>
            </a:endParaRPr>
          </a:p>
          <a:p>
            <a:pPr lvl="1" marL="914400" indent="-320400">
              <a:lnSpc>
                <a:spcPct val="115000"/>
              </a:lnSpc>
              <a:spcBef>
                <a:spcPts val="1199"/>
              </a:spcBef>
              <a:buClr>
                <a:srgbClr val="ffffff"/>
              </a:buClr>
              <a:buFont typeface="Times"/>
              <a:buChar char="○"/>
              <a:tabLst>
                <a:tab algn="l" pos="0"/>
              </a:tabLst>
            </a:pPr>
            <a:r>
              <a:rPr b="0" lang="en" sz="1700" spc="-1" strike="noStrike">
                <a:solidFill>
                  <a:schemeClr val="dk1"/>
                </a:solidFill>
                <a:latin typeface="Times New Roman"/>
                <a:ea typeface="Times New Roman"/>
              </a:rPr>
              <a:t>Authors: Shivam Sharma, Md. Shad Akhtar, Preslav Nakov, Tanmoy Chakraborty</a:t>
            </a:r>
            <a:endParaRPr b="0" lang="en-IN" sz="1700" spc="-1" strike="noStrike">
              <a:solidFill>
                <a:srgbClr val="000000"/>
              </a:solidFill>
              <a:latin typeface="Arial"/>
            </a:endParaRPr>
          </a:p>
          <a:p>
            <a:pPr lvl="1" marL="914400" indent="-320400">
              <a:lnSpc>
                <a:spcPct val="115000"/>
              </a:lnSpc>
              <a:buClr>
                <a:srgbClr val="ffffff"/>
              </a:buClr>
              <a:buFont typeface="Times"/>
              <a:buChar char="○"/>
              <a:tabLst>
                <a:tab algn="l" pos="0"/>
              </a:tabLst>
            </a:pPr>
            <a:r>
              <a:rPr b="0" lang="en" sz="1700" spc="-1" strike="noStrike">
                <a:solidFill>
                  <a:schemeClr val="dk1"/>
                </a:solidFill>
                <a:latin typeface="Times New Roman"/>
                <a:ea typeface="Times New Roman"/>
              </a:rPr>
              <a:t>Source: </a:t>
            </a:r>
            <a:r>
              <a:rPr b="0" lang="en" sz="1700" spc="-1" strike="noStrike" u="sng">
                <a:solidFill>
                  <a:schemeClr val="dk1"/>
                </a:solidFill>
                <a:uFillTx/>
                <a:latin typeface="Times New Roman"/>
                <a:ea typeface="Times New Roman"/>
                <a:hlinkClick r:id="rId2"/>
              </a:rPr>
              <a:t>https://aclanthology.org/2022.findings-naacl.118.pdf</a:t>
            </a:r>
            <a:endParaRPr b="0" lang="en-IN" sz="1700" spc="-1" strike="noStrike">
              <a:solidFill>
                <a:srgbClr val="000000"/>
              </a:solidFill>
              <a:latin typeface="Arial"/>
            </a:endParaRPr>
          </a:p>
          <a:p>
            <a:pPr indent="0">
              <a:lnSpc>
                <a:spcPct val="115000"/>
              </a:lnSpc>
              <a:spcBef>
                <a:spcPts val="1199"/>
              </a:spcBef>
              <a:buNone/>
              <a:tabLst>
                <a:tab algn="l" pos="0"/>
              </a:tabLst>
            </a:pPr>
            <a:r>
              <a:rPr b="0" lang="en" sz="1700" spc="-1" strike="noStrike">
                <a:solidFill>
                  <a:schemeClr val="dk1"/>
                </a:solidFill>
                <a:latin typeface="Times New Roman"/>
                <a:ea typeface="Times New Roman"/>
              </a:rPr>
              <a:t>9.      </a:t>
            </a:r>
            <a:r>
              <a:rPr b="0" lang="en" sz="1700" spc="-1" strike="noStrike" u="sng">
                <a:solidFill>
                  <a:schemeClr val="dk1"/>
                </a:solidFill>
                <a:uFillTx/>
                <a:latin typeface="Times New Roman"/>
                <a:ea typeface="Times New Roman"/>
                <a:hlinkClick r:id="rId3"/>
              </a:rPr>
              <a:t>https://github.com/imatge-upc/hate-speech-detection/blob/master/slides.pdf</a:t>
            </a:r>
            <a:endParaRPr b="0" lang="en-IN" sz="1700" spc="-1" strike="noStrike">
              <a:solidFill>
                <a:srgbClr val="000000"/>
              </a:solidFill>
              <a:latin typeface="Arial"/>
            </a:endParaRPr>
          </a:p>
          <a:p>
            <a:pPr indent="0">
              <a:lnSpc>
                <a:spcPct val="115000"/>
              </a:lnSpc>
              <a:spcBef>
                <a:spcPts val="1199"/>
              </a:spcBef>
              <a:buNone/>
              <a:tabLst>
                <a:tab algn="l" pos="0"/>
              </a:tabLst>
            </a:pPr>
            <a:r>
              <a:rPr b="0" lang="en" sz="1700" spc="-1" strike="noStrike">
                <a:solidFill>
                  <a:schemeClr val="dk1"/>
                </a:solidFill>
                <a:latin typeface="Times New Roman"/>
                <a:ea typeface="Times New Roman"/>
              </a:rPr>
              <a:t>10.    </a:t>
            </a:r>
            <a:r>
              <a:rPr b="0" lang="en" sz="1700" spc="-1" strike="noStrike" u="sng">
                <a:solidFill>
                  <a:srgbClr val="fffbf0"/>
                </a:solidFill>
                <a:uFillTx/>
                <a:latin typeface="Times New Roman"/>
                <a:ea typeface="Times New Roman"/>
                <a:hlinkClick r:id="rId4"/>
              </a:rPr>
              <a:t>https://en.wikipedia.org/wiki/Cyberbullying</a:t>
            </a:r>
            <a:endParaRPr b="0" lang="en-IN" sz="1700" spc="-1" strike="noStrike">
              <a:solidFill>
                <a:srgbClr val="000000"/>
              </a:solidFill>
              <a:latin typeface="Arial"/>
            </a:endParaRPr>
          </a:p>
          <a:p>
            <a:pPr indent="0">
              <a:lnSpc>
                <a:spcPct val="115000"/>
              </a:lnSpc>
              <a:spcBef>
                <a:spcPts val="1199"/>
              </a:spcBef>
              <a:buNone/>
              <a:tabLst>
                <a:tab algn="l" pos="0"/>
              </a:tabLst>
            </a:pPr>
            <a:r>
              <a:rPr b="0" lang="en" sz="1700" spc="-1" strike="noStrike">
                <a:solidFill>
                  <a:srgbClr val="fffbf0"/>
                </a:solidFill>
                <a:latin typeface="Times New Roman"/>
                <a:ea typeface="Times New Roman"/>
              </a:rPr>
              <a:t>11.    </a:t>
            </a:r>
            <a:r>
              <a:rPr b="0" lang="en" sz="1700" spc="-1" strike="noStrike" u="sng">
                <a:solidFill>
                  <a:srgbClr val="fffbf0"/>
                </a:solidFill>
                <a:uFillTx/>
                <a:latin typeface="Times New Roman"/>
                <a:ea typeface="Times New Roman"/>
                <a:hlinkClick r:id="rId5"/>
              </a:rPr>
              <a:t>https://en.wikipedia.org/wiki/Meme</a:t>
            </a:r>
            <a:endParaRPr b="0" lang="en-IN" sz="1700" spc="-1" strike="noStrike">
              <a:solidFill>
                <a:srgbClr val="000000"/>
              </a:solidFill>
              <a:latin typeface="Arial"/>
            </a:endParaRPr>
          </a:p>
          <a:p>
            <a:pPr indent="0">
              <a:lnSpc>
                <a:spcPct val="115000"/>
              </a:lnSpc>
              <a:spcBef>
                <a:spcPts val="1199"/>
              </a:spcBef>
              <a:spcAft>
                <a:spcPts val="1199"/>
              </a:spcAft>
              <a:buNone/>
              <a:tabLst>
                <a:tab algn="l" pos="0"/>
              </a:tabLst>
            </a:pPr>
            <a:r>
              <a:rPr b="0" lang="en" sz="1700" spc="-1" strike="noStrike">
                <a:solidFill>
                  <a:srgbClr val="fffbf0"/>
                </a:solidFill>
                <a:latin typeface="Times New Roman"/>
                <a:ea typeface="Times New Roman"/>
              </a:rPr>
              <a:t>12.     https://shorturl.at/npsMV</a:t>
            </a: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454760" y="1999080"/>
            <a:ext cx="85201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6519" spc="-1" strike="noStrike">
                <a:solidFill>
                  <a:schemeClr val="dk1"/>
                </a:solidFill>
                <a:latin typeface="Times New Roman"/>
                <a:ea typeface="Times New Roman"/>
              </a:rPr>
              <a:t>THANK YOU!!!</a:t>
            </a:r>
            <a:endParaRPr b="0" lang="en-IN" sz="6519"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Google Shape;96;p19"/>
          <p:cNvSpPr/>
          <p:nvPr/>
        </p:nvSpPr>
        <p:spPr>
          <a:xfrm>
            <a:off x="451800" y="271800"/>
            <a:ext cx="5329080" cy="9036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56" name="PlaceHolder 1"/>
          <p:cNvSpPr>
            <a:spLocks noGrp="1"/>
          </p:cNvSpPr>
          <p:nvPr>
            <p:ph type="title"/>
          </p:nvPr>
        </p:nvSpPr>
        <p:spPr>
          <a:xfrm>
            <a:off x="545040" y="437400"/>
            <a:ext cx="598032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3120" spc="-1" strike="noStrike">
                <a:solidFill>
                  <a:schemeClr val="dk1"/>
                </a:solidFill>
                <a:latin typeface="Times New Roman"/>
                <a:ea typeface="Times New Roman"/>
              </a:rPr>
              <a:t>Cyberbullying through memes.   </a:t>
            </a:r>
            <a:r>
              <a:rPr b="0" lang="en" sz="2020" spc="-1" strike="noStrike" u="sng">
                <a:solidFill>
                  <a:schemeClr val="accent5"/>
                </a:solidFill>
                <a:uFillTx/>
                <a:latin typeface="Times New Roman"/>
                <a:ea typeface="Times New Roman"/>
                <a:hlinkClick r:id="rId1"/>
              </a:rPr>
              <a:t>[10]</a:t>
            </a:r>
            <a:endParaRPr b="0" lang="en-IN" sz="2020" spc="-1" strike="noStrike">
              <a:solidFill>
                <a:srgbClr val="000000"/>
              </a:solidFill>
              <a:latin typeface="Arial"/>
            </a:endParaRPr>
          </a:p>
        </p:txBody>
      </p:sp>
      <p:sp>
        <p:nvSpPr>
          <p:cNvPr id="57" name="PlaceHolder 2"/>
          <p:cNvSpPr>
            <a:spLocks noGrp="1"/>
          </p:cNvSpPr>
          <p:nvPr>
            <p:ph/>
          </p:nvPr>
        </p:nvSpPr>
        <p:spPr>
          <a:xfrm>
            <a:off x="451800" y="1369080"/>
            <a:ext cx="6379200" cy="3279600"/>
          </a:xfrm>
          <a:prstGeom prst="rect">
            <a:avLst/>
          </a:prstGeom>
          <a:noFill/>
          <a:ln w="9360">
            <a:solidFill>
              <a:schemeClr val="dk1"/>
            </a:solidFill>
            <a:round/>
          </a:ln>
        </p:spPr>
        <p:txBody>
          <a:bodyPr lIns="91440" rIns="91440" tIns="91440" bIns="91440" anchor="t">
            <a:noAutofit/>
          </a:bodyPr>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Cyberbullying via memes involves using digital humor to maliciously target individuals.</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Intent is to cause emotional distress, social harm, or damage to reputation.</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Memes, typically used for humor or satire, are repurposed to perpetrate hurtful narratives.</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Manipulative visuals/messages include personal attacks, derogatory comments, false allegations, and unauthorized sharing of sensitive information.</a:t>
            </a:r>
            <a:endParaRPr b="0" lang="en-IN" sz="1870" spc="-1" strike="noStrike">
              <a:solidFill>
                <a:srgbClr val="000000"/>
              </a:solidFill>
              <a:latin typeface="Arial"/>
            </a:endParaRPr>
          </a:p>
          <a:p>
            <a:pPr marL="457200" indent="-347040">
              <a:lnSpc>
                <a:spcPct val="105000"/>
              </a:lnSpc>
              <a:buClr>
                <a:srgbClr val="ffffff"/>
              </a:buClr>
              <a:buFont typeface="Times"/>
              <a:buChar char="●"/>
            </a:pPr>
            <a:r>
              <a:rPr b="0" lang="en" sz="1870" spc="-1" strike="noStrike">
                <a:solidFill>
                  <a:schemeClr val="dk1"/>
                </a:solidFill>
                <a:latin typeface="Times New Roman"/>
                <a:ea typeface="Times New Roman"/>
              </a:rPr>
              <a:t>Dissemination occurs widely on digital platforms.</a:t>
            </a:r>
            <a:endParaRPr b="0" lang="en-IN" sz="1870" spc="-1" strike="noStrike">
              <a:solidFill>
                <a:srgbClr val="000000"/>
              </a:solidFill>
              <a:latin typeface="Arial"/>
            </a:endParaRPr>
          </a:p>
        </p:txBody>
      </p:sp>
      <p:pic>
        <p:nvPicPr>
          <p:cNvPr id="58" name="Google Shape;99;p19" descr=""/>
          <p:cNvPicPr/>
          <p:nvPr/>
        </p:nvPicPr>
        <p:blipFill>
          <a:blip r:embed="rId2"/>
          <a:stretch/>
        </p:blipFill>
        <p:spPr>
          <a:xfrm>
            <a:off x="7043040" y="1847520"/>
            <a:ext cx="1948320" cy="1884600"/>
          </a:xfrm>
          <a:prstGeom prst="rect">
            <a:avLst/>
          </a:prstGeom>
          <a:ln w="0">
            <a:noFill/>
          </a:ln>
        </p:spPr>
      </p:pic>
      <p:sp>
        <p:nvSpPr>
          <p:cNvPr id="59" name="Google Shape;100;p19"/>
          <p:cNvSpPr/>
          <p:nvPr/>
        </p:nvSpPr>
        <p:spPr>
          <a:xfrm>
            <a:off x="7065360" y="3916440"/>
            <a:ext cx="209448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Reference</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Google Shape;105;p20"/>
          <p:cNvSpPr/>
          <p:nvPr/>
        </p:nvSpPr>
        <p:spPr>
          <a:xfrm>
            <a:off x="2309760" y="1982160"/>
            <a:ext cx="4524120" cy="8737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1" name="PlaceHolder 1"/>
          <p:cNvSpPr>
            <a:spLocks noGrp="1"/>
          </p:cNvSpPr>
          <p:nvPr>
            <p:ph type="title"/>
          </p:nvPr>
        </p:nvSpPr>
        <p:spPr>
          <a:xfrm>
            <a:off x="2480400" y="2047680"/>
            <a:ext cx="418320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3420" spc="-1" strike="noStrike">
                <a:solidFill>
                  <a:schemeClr val="dk1"/>
                </a:solidFill>
                <a:latin typeface="Times New Roman"/>
                <a:ea typeface="Times New Roman"/>
              </a:rPr>
              <a:t>How do you detect it?</a:t>
            </a:r>
            <a:endParaRPr b="0" lang="en-IN" sz="34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Google Shape;111;p21"/>
          <p:cNvSpPr/>
          <p:nvPr/>
        </p:nvSpPr>
        <p:spPr>
          <a:xfrm>
            <a:off x="187920" y="342360"/>
            <a:ext cx="2869920" cy="52452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3" name="PlaceHolder 1"/>
          <p:cNvSpPr>
            <a:spLocks noGrp="1"/>
          </p:cNvSpPr>
          <p:nvPr>
            <p:ph type="title"/>
          </p:nvPr>
        </p:nvSpPr>
        <p:spPr>
          <a:xfrm>
            <a:off x="187920" y="31824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Times New Roman"/>
                <a:ea typeface="Times New Roman"/>
              </a:rPr>
              <a:t>Scope of the Project     </a:t>
            </a:r>
            <a:r>
              <a:rPr b="0" lang="en" sz="1700" spc="-1" strike="noStrike">
                <a:solidFill>
                  <a:schemeClr val="dk1"/>
                </a:solidFill>
                <a:latin typeface="Times New Roman"/>
                <a:ea typeface="Times New Roman"/>
              </a:rPr>
              <a:t>  </a:t>
            </a:r>
            <a:r>
              <a:rPr b="0" lang="en" sz="1700" spc="-1" strike="noStrike" u="sng">
                <a:solidFill>
                  <a:schemeClr val="accent5"/>
                </a:solidFill>
                <a:uFillTx/>
                <a:latin typeface="Times New Roman"/>
                <a:ea typeface="Times New Roman"/>
                <a:hlinkClick r:id="rId1"/>
              </a:rPr>
              <a:t>[5]</a:t>
            </a:r>
            <a:endParaRPr b="0" lang="en-IN" sz="1700" spc="-1" strike="noStrike">
              <a:solidFill>
                <a:srgbClr val="000000"/>
              </a:solidFill>
              <a:latin typeface="Arial"/>
            </a:endParaRPr>
          </a:p>
          <a:p>
            <a:pPr indent="0">
              <a:lnSpc>
                <a:spcPct val="100000"/>
              </a:lnSpc>
              <a:buNone/>
              <a:tabLst>
                <a:tab algn="l" pos="0"/>
              </a:tabLst>
            </a:pPr>
            <a:endParaRPr b="0" lang="en-IN" sz="2800" spc="-1" strike="noStrike">
              <a:solidFill>
                <a:srgbClr val="000000"/>
              </a:solidFill>
              <a:latin typeface="Arial"/>
            </a:endParaRPr>
          </a:p>
        </p:txBody>
      </p:sp>
      <p:sp>
        <p:nvSpPr>
          <p:cNvPr id="64" name="PlaceHolder 2"/>
          <p:cNvSpPr>
            <a:spLocks noGrp="1"/>
          </p:cNvSpPr>
          <p:nvPr>
            <p:ph/>
          </p:nvPr>
        </p:nvSpPr>
        <p:spPr>
          <a:xfrm>
            <a:off x="224280" y="1174320"/>
            <a:ext cx="6594480" cy="3416040"/>
          </a:xfrm>
          <a:prstGeom prst="rect">
            <a:avLst/>
          </a:prstGeom>
          <a:noFill/>
          <a:ln w="9360">
            <a:solidFill>
              <a:srgbClr val="fffbf0"/>
            </a:solidFill>
            <a:round/>
          </a:ln>
        </p:spPr>
        <p:txBody>
          <a:bodyPr lIns="91440" rIns="91440" tIns="91440" bIns="91440" anchor="t">
            <a:normAutofit fontScale="93333" lnSpcReduction="10000"/>
          </a:bodyPr>
          <a:p>
            <a:pPr marL="457200" indent="-336600">
              <a:lnSpc>
                <a:spcPct val="95000"/>
              </a:lnSpc>
              <a:buClr>
                <a:srgbClr val="ffffff"/>
              </a:buClr>
              <a:buFont typeface="Times"/>
              <a:buChar char="●"/>
            </a:pPr>
            <a:r>
              <a:rPr b="1" lang="en" sz="1900" spc="-1" strike="noStrike">
                <a:solidFill>
                  <a:schemeClr val="dk1"/>
                </a:solidFill>
                <a:latin typeface="Times New Roman"/>
                <a:ea typeface="Times New Roman"/>
              </a:rPr>
              <a:t>Detec</a:t>
            </a:r>
            <a:r>
              <a:rPr b="1" lang="en" sz="2100" spc="-1" strike="noStrike">
                <a:solidFill>
                  <a:schemeClr val="dk1"/>
                </a:solidFill>
                <a:latin typeface="Times New Roman"/>
                <a:ea typeface="Times New Roman"/>
              </a:rPr>
              <a:t>tion of Ha</a:t>
            </a:r>
            <a:r>
              <a:rPr b="1" lang="en" sz="1900" spc="-1" strike="noStrike">
                <a:solidFill>
                  <a:schemeClr val="dk1"/>
                </a:solidFill>
                <a:latin typeface="Times New Roman"/>
                <a:ea typeface="Times New Roman"/>
              </a:rPr>
              <a:t>te Speech in Memes</a:t>
            </a:r>
            <a:r>
              <a:rPr b="0" lang="en" sz="1900" spc="-1" strike="noStrike">
                <a:solidFill>
                  <a:schemeClr val="dk1"/>
                </a:solidFill>
                <a:latin typeface="Times New Roman"/>
                <a:ea typeface="Times New Roman"/>
              </a:rPr>
              <a:t>: </a:t>
            </a:r>
            <a:r>
              <a:rPr b="0" lang="en" sz="1700" spc="-1" strike="noStrike">
                <a:solidFill>
                  <a:schemeClr val="dk1"/>
                </a:solidFill>
                <a:latin typeface="Times New Roman"/>
                <a:ea typeface="Times New Roman"/>
              </a:rPr>
              <a:t>Our algorithm focuses on the challenging task of identifying hate speech within the unique context of memes. Hate speech can manifest in various forms, often hidden behind humor, coded language, or visual elements. By targeting memes, we aim to uncover such content that might otherwise go unnoticed in traditional text-only analysis.</a:t>
            </a:r>
            <a:endParaRPr b="0" lang="en-IN" sz="1700" spc="-1" strike="noStrike">
              <a:solidFill>
                <a:srgbClr val="000000"/>
              </a:solidFill>
              <a:latin typeface="Arial"/>
            </a:endParaRPr>
          </a:p>
          <a:p>
            <a:pPr marL="457200" indent="-336600">
              <a:lnSpc>
                <a:spcPct val="95000"/>
              </a:lnSpc>
              <a:buClr>
                <a:srgbClr val="ffffff"/>
              </a:buClr>
              <a:buFont typeface="Times"/>
              <a:buChar char="●"/>
            </a:pPr>
            <a:r>
              <a:rPr b="1" lang="en" sz="2100" spc="-1" strike="noStrike">
                <a:solidFill>
                  <a:schemeClr val="dk1"/>
                </a:solidFill>
                <a:latin typeface="Times New Roman"/>
                <a:ea typeface="Times New Roman"/>
              </a:rPr>
              <a:t>Multimodal Approach</a:t>
            </a:r>
            <a:r>
              <a:rPr b="0" lang="en" sz="2100" spc="-1" strike="noStrike">
                <a:solidFill>
                  <a:schemeClr val="dk1"/>
                </a:solidFill>
                <a:latin typeface="Times New Roman"/>
                <a:ea typeface="Times New Roman"/>
              </a:rPr>
              <a:t>: </a:t>
            </a:r>
            <a:r>
              <a:rPr b="0" lang="en" sz="1700" spc="-1" strike="noStrike">
                <a:solidFill>
                  <a:schemeClr val="dk1"/>
                </a:solidFill>
                <a:latin typeface="Times New Roman"/>
                <a:ea typeface="Times New Roman"/>
              </a:rPr>
              <a:t>To achieve a thorough analysis, we adopt a multimodal approach that combines both text and image analyses. By simultaneously considering linguistic and visual cues, we can capture the intricate interplay between textual and visual components in memes. This comprehensive analysis enhances the accuracy of our detection algorithm.</a:t>
            </a:r>
            <a:endParaRPr b="0" lang="en-IN" sz="1700" spc="-1" strike="noStrike">
              <a:solidFill>
                <a:srgbClr val="000000"/>
              </a:solidFill>
              <a:latin typeface="Arial"/>
            </a:endParaRPr>
          </a:p>
          <a:p>
            <a:pPr marL="457200" indent="-336600">
              <a:lnSpc>
                <a:spcPct val="95000"/>
              </a:lnSpc>
              <a:buClr>
                <a:srgbClr val="ffffff"/>
              </a:buClr>
              <a:buFont typeface="Times"/>
              <a:buChar char="●"/>
            </a:pPr>
            <a:r>
              <a:rPr b="0" lang="en" sz="1700" spc="-1" strike="noStrike">
                <a:solidFill>
                  <a:schemeClr val="dk1"/>
                </a:solidFill>
                <a:latin typeface="Times New Roman"/>
                <a:ea typeface="Times New Roman"/>
              </a:rPr>
              <a:t>This contribution aligns with the larger mission of fostering inclusive and respectful online communities for all users.</a:t>
            </a:r>
            <a:endParaRPr b="0" lang="en-IN" sz="1700" spc="-1" strike="noStrike">
              <a:solidFill>
                <a:srgbClr val="000000"/>
              </a:solidFill>
              <a:latin typeface="Arial"/>
            </a:endParaRPr>
          </a:p>
        </p:txBody>
      </p:sp>
      <p:pic>
        <p:nvPicPr>
          <p:cNvPr id="65" name="Google Shape;114;p21" descr=""/>
          <p:cNvPicPr/>
          <p:nvPr/>
        </p:nvPicPr>
        <p:blipFill>
          <a:blip r:embed="rId2"/>
          <a:stretch/>
        </p:blipFill>
        <p:spPr>
          <a:xfrm>
            <a:off x="7096320" y="240480"/>
            <a:ext cx="1871640" cy="1827720"/>
          </a:xfrm>
          <a:prstGeom prst="rect">
            <a:avLst/>
          </a:prstGeom>
          <a:ln w="0">
            <a:noFill/>
          </a:ln>
        </p:spPr>
      </p:pic>
      <p:sp>
        <p:nvSpPr>
          <p:cNvPr id="66" name="Google Shape;115;p21"/>
          <p:cNvSpPr/>
          <p:nvPr/>
        </p:nvSpPr>
        <p:spPr>
          <a:xfrm rot="5400000">
            <a:off x="7733880" y="2244600"/>
            <a:ext cx="59688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7" name="Google Shape;116;p21"/>
          <p:cNvSpPr/>
          <p:nvPr/>
        </p:nvSpPr>
        <p:spPr>
          <a:xfrm>
            <a:off x="7006680" y="2874960"/>
            <a:ext cx="2050920" cy="572400"/>
          </a:xfrm>
          <a:prstGeom prst="rect">
            <a:avLst/>
          </a:prstGeom>
          <a:solidFill>
            <a:schemeClr val="lt1"/>
          </a:solidFill>
          <a:ln w="9525">
            <a:solidFill>
              <a:srgbClr val="ffffff"/>
            </a:solidFill>
            <a:round/>
          </a:ln>
        </p:spPr>
        <p:style>
          <a:lnRef idx="0"/>
          <a:fillRef idx="0"/>
          <a:effectRef idx="0"/>
          <a:fontRef idx="minor"/>
        </p:style>
        <p:txBody>
          <a:bodyPr tIns="91440" bIns="91440" anchor="t">
            <a:noAutofit/>
          </a:bodyPr>
          <a:p>
            <a:pPr algn="ctr">
              <a:lnSpc>
                <a:spcPct val="100000"/>
              </a:lnSpc>
              <a:tabLst>
                <a:tab algn="l" pos="0"/>
              </a:tabLst>
            </a:pPr>
            <a:r>
              <a:rPr b="0" lang="en" sz="2200" spc="-1" strike="noStrike">
                <a:solidFill>
                  <a:schemeClr val="dk1"/>
                </a:solidFill>
                <a:latin typeface="Times New Roman"/>
                <a:ea typeface="Times New Roman"/>
              </a:rPr>
              <a:t>OUR SYSTEM</a:t>
            </a:r>
            <a:endParaRPr b="0" lang="en-IN" sz="2200" spc="-1" strike="noStrike">
              <a:solidFill>
                <a:srgbClr val="ffffff"/>
              </a:solidFill>
              <a:latin typeface="Arial"/>
            </a:endParaRPr>
          </a:p>
        </p:txBody>
      </p:sp>
      <p:sp>
        <p:nvSpPr>
          <p:cNvPr id="68" name="Google Shape;117;p21"/>
          <p:cNvSpPr/>
          <p:nvPr/>
        </p:nvSpPr>
        <p:spPr>
          <a:xfrm rot="5400000">
            <a:off x="7733880" y="3598920"/>
            <a:ext cx="596880" cy="396720"/>
          </a:xfrm>
          <a:prstGeom prst="rightArrow">
            <a:avLst>
              <a:gd name="adj1" fmla="val 50000"/>
              <a:gd name="adj2" fmla="val 50000"/>
            </a:avLst>
          </a:prstGeom>
          <a:solidFill>
            <a:srgbClr val="319b4c"/>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69" name="Google Shape;118;p21"/>
          <p:cNvSpPr/>
          <p:nvPr/>
        </p:nvSpPr>
        <p:spPr>
          <a:xfrm>
            <a:off x="5857560" y="4389840"/>
            <a:ext cx="3265200" cy="572400"/>
          </a:xfrm>
          <a:prstGeom prst="roundRect">
            <a:avLst>
              <a:gd name="adj" fmla="val 16667"/>
            </a:avLst>
          </a:prstGeom>
          <a:solidFill>
            <a:srgbClr val="0097a7"/>
          </a:solidFill>
          <a:ln w="9525">
            <a:solidFill>
              <a:srgbClr val="303030"/>
            </a:solidFill>
            <a:round/>
          </a:ln>
        </p:spPr>
        <p:style>
          <a:lnRef idx="0"/>
          <a:fillRef idx="0"/>
          <a:effectRef idx="0"/>
          <a:fontRef idx="minor"/>
        </p:style>
        <p:txBody>
          <a:bodyPr tIns="91440" bIns="91440" anchor="ctr">
            <a:noAutofit/>
          </a:bodyPr>
          <a:p>
            <a:pPr>
              <a:lnSpc>
                <a:spcPct val="100000"/>
              </a:lnSpc>
              <a:tabLst>
                <a:tab algn="l" pos="0"/>
              </a:tabLst>
            </a:pPr>
            <a:endParaRPr b="0" lang="en-IN" sz="1400" spc="-1" strike="noStrike">
              <a:solidFill>
                <a:srgbClr val="ffffff"/>
              </a:solidFill>
              <a:latin typeface="Arial"/>
            </a:endParaRPr>
          </a:p>
        </p:txBody>
      </p:sp>
      <p:sp>
        <p:nvSpPr>
          <p:cNvPr id="70" name="PlaceHolder 3"/>
          <p:cNvSpPr>
            <a:spLocks noGrp="1"/>
          </p:cNvSpPr>
          <p:nvPr>
            <p:ph type="title"/>
          </p:nvPr>
        </p:nvSpPr>
        <p:spPr>
          <a:xfrm>
            <a:off x="5961960" y="4400280"/>
            <a:ext cx="3265200" cy="572400"/>
          </a:xfrm>
          <a:prstGeom prst="rect">
            <a:avLst/>
          </a:prstGeom>
          <a:noFill/>
          <a:ln w="0">
            <a:noFill/>
          </a:ln>
        </p:spPr>
        <p:txBody>
          <a:bodyPr lIns="91440" rIns="91440" tIns="91440" bIns="91440" anchor="t">
            <a:noAutofit/>
          </a:bodyPr>
          <a:p>
            <a:pPr indent="0">
              <a:lnSpc>
                <a:spcPct val="100000"/>
              </a:lnSpc>
              <a:buNone/>
              <a:tabLst>
                <a:tab algn="l" pos="0"/>
              </a:tabLst>
            </a:pPr>
            <a:r>
              <a:rPr b="0" lang="en" sz="2420" spc="-1" strike="noStrike">
                <a:solidFill>
                  <a:schemeClr val="dk1"/>
                </a:solidFill>
                <a:latin typeface="Times New Roman"/>
                <a:ea typeface="Times New Roman"/>
              </a:rPr>
              <a:t>Output is cyberbullying</a:t>
            </a:r>
            <a:endParaRPr b="0" lang="en-IN" sz="2420" spc="-1" strike="noStrike">
              <a:solidFill>
                <a:srgbClr val="000000"/>
              </a:solidFill>
              <a:latin typeface="Arial"/>
            </a:endParaRPr>
          </a:p>
        </p:txBody>
      </p:sp>
      <p:sp>
        <p:nvSpPr>
          <p:cNvPr id="71" name="Google Shape;120;p21"/>
          <p:cNvSpPr/>
          <p:nvPr/>
        </p:nvSpPr>
        <p:spPr>
          <a:xfrm>
            <a:off x="187920" y="4590720"/>
            <a:ext cx="4880520" cy="44172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700" spc="-1" strike="noStrike">
                <a:solidFill>
                  <a:schemeClr val="dk1"/>
                </a:solidFill>
                <a:latin typeface="Times New Roman"/>
                <a:ea typeface="Times New Roman"/>
              </a:rPr>
              <a:t>   </a:t>
            </a:r>
            <a:endParaRPr b="0" lang="en-IN" sz="1700" spc="-1" strike="noStrike">
              <a:solidFill>
                <a:srgbClr val="ffffff"/>
              </a:solidFill>
              <a:latin typeface="Arial"/>
            </a:endParaRPr>
          </a:p>
        </p:txBody>
      </p:sp>
      <p:sp>
        <p:nvSpPr>
          <p:cNvPr id="72" name="Google Shape;121;p21"/>
          <p:cNvSpPr/>
          <p:nvPr/>
        </p:nvSpPr>
        <p:spPr>
          <a:xfrm>
            <a:off x="7032960" y="1994760"/>
            <a:ext cx="914040" cy="39600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400" spc="-1" strike="noStrike" u="sng">
                <a:solidFill>
                  <a:schemeClr val="hlink"/>
                </a:solidFill>
                <a:uFillTx/>
                <a:latin typeface="Arial"/>
                <a:ea typeface="Arial"/>
                <a:hlinkClick r:id="rId3"/>
              </a:rPr>
              <a:t>Ref</a:t>
            </a:r>
            <a:endParaRPr b="0" lang="en-IN"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LibreOffice/24.2.3.2$Linux_X86_64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2024-11-14T11:09:40Z</dcterms:modified>
  <cp:revision>1</cp:revision>
  <dc:subject/>
  <dc:title/>
</cp:coreProperties>
</file>